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18b77a39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18b77a39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18b77a39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18b77a39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18b77a39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18b77a39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18b77a3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18b77a3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18b77a39e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18b77a39e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18b77a39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18b77a3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18b77a39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18b77a39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18b77a39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18b77a39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document/d/15BFO2-RlOUqIMY87bKSqlxUcb4qlaNiY-Q6Imk7WREo/ed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document/d/1BlxdeMAJdmSruSb8CC8viJbF_--ZBfZbir9ReaeVl9I/edit#"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docs.google.com/document/d/15BFO2-RlOUqIMY87bKSqlxUcb4qlaNiY-Q6Imk7WREo/edit#heading=h.m0rkzy3k737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BlxdeMAJdmSruSb8CC8viJbF_--ZBfZbir9ReaeVl9I/edit#heading=h.b3j89hyoi750"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document/d/1x34Xo9XpdFDG1Cc3xa6YnsAcOSKJ3kkGiOIiIq39KN4/edit#heading=h.3ia46913z0o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document/d/15BFO2-RlOUqIMY87bKSqlxUcb4qlaNiY-Q6Imk7WREo/edit#heading=h.m0rkzy3k737h" TargetMode="External"/><Relationship Id="rId4" Type="http://schemas.openxmlformats.org/officeDocument/2006/relationships/hyperlink" Target="https://docs.google.com/document/d/1BlxdeMAJdmSruSb8CC8viJbF_--ZBfZbir9ReaeVl9I/edit" TargetMode="External"/><Relationship Id="rId5" Type="http://schemas.openxmlformats.org/officeDocument/2006/relationships/hyperlink" Target="https://docs.google.com/document/d/1x34Xo9XpdFDG1Cc3xa6YnsAcOSKJ3kkGiOIiIq39KN4/edit#heading=h.3ia46913z0o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NIH Systems Interoperation Working Group</a:t>
            </a:r>
            <a:endParaRPr sz="4800"/>
          </a:p>
          <a:p>
            <a:pPr indent="0" lvl="0" marL="0" rtl="0" algn="ctr">
              <a:spcBef>
                <a:spcPts val="0"/>
              </a:spcBef>
              <a:spcAft>
                <a:spcPts val="0"/>
              </a:spcAft>
              <a:buNone/>
            </a:pPr>
            <a:r>
              <a:rPr i="1" lang="en" sz="4100"/>
              <a:t> </a:t>
            </a:r>
            <a:r>
              <a:rPr i="1" lang="en" sz="3600"/>
              <a:t>Intro &amp; Update</a:t>
            </a:r>
            <a:endParaRPr i="1" sz="3600"/>
          </a:p>
        </p:txBody>
      </p:sp>
      <p:sp>
        <p:nvSpPr>
          <p:cNvPr id="55" name="Google Shape;55;p13"/>
          <p:cNvSpPr txBox="1"/>
          <p:nvPr>
            <p:ph idx="1" type="subTitle"/>
          </p:nvPr>
        </p:nvSpPr>
        <p:spPr>
          <a:xfrm>
            <a:off x="311700" y="3168900"/>
            <a:ext cx="8520600" cy="156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2020-03-17</a:t>
            </a:r>
            <a:endParaRPr/>
          </a:p>
          <a:p>
            <a:pPr indent="0" lvl="0" marL="0" rtl="0" algn="ctr">
              <a:spcBef>
                <a:spcPts val="0"/>
              </a:spcBef>
              <a:spcAft>
                <a:spcPts val="0"/>
              </a:spcAft>
              <a:buNone/>
            </a:pPr>
            <a:r>
              <a:rPr lang="en"/>
              <a:t>Brian O'Connor</a:t>
            </a:r>
            <a:endParaRPr/>
          </a:p>
          <a:p>
            <a:pPr indent="0" lvl="0" marL="0" rtl="0" algn="ctr">
              <a:spcBef>
                <a:spcPts val="0"/>
              </a:spcBef>
              <a:spcAft>
                <a:spcPts val="0"/>
              </a:spcAft>
              <a:buNone/>
            </a:pPr>
            <a:r>
              <a:rPr lang="en"/>
              <a:t>Broad Institute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NIH Systems Interoperation Working Group</a:t>
            </a:r>
            <a:endParaRPr/>
          </a:p>
        </p:txBody>
      </p:sp>
      <p:sp>
        <p:nvSpPr>
          <p:cNvPr id="61" name="Google Shape;61;p14"/>
          <p:cNvSpPr txBox="1"/>
          <p:nvPr>
            <p:ph idx="1" type="body"/>
          </p:nvPr>
        </p:nvSpPr>
        <p:spPr>
          <a:xfrm>
            <a:off x="311700" y="1152475"/>
            <a:ext cx="8520600" cy="37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NIH Systems Interoperation Working Group was created as an outcome of the NIH Workshop on Cloud-Based Platforms Interoperability held at RENCI Oct 3-4th, 2019</a:t>
            </a:r>
            <a:endParaRPr/>
          </a:p>
          <a:p>
            <a:pPr indent="0" lvl="0" marL="0" rtl="0" algn="l">
              <a:spcBef>
                <a:spcPts val="1600"/>
              </a:spcBef>
              <a:spcAft>
                <a:spcPts val="0"/>
              </a:spcAft>
              <a:buNone/>
            </a:pPr>
            <a:r>
              <a:rPr lang="en"/>
              <a:t>The group's </a:t>
            </a:r>
            <a:r>
              <a:rPr lang="en" u="sng">
                <a:solidFill>
                  <a:schemeClr val="hlink"/>
                </a:solidFill>
                <a:hlinkClick r:id="rId3"/>
              </a:rPr>
              <a:t>Charter</a:t>
            </a:r>
            <a:r>
              <a:rPr lang="en"/>
              <a:t> establishes the group's mission, members/teams, high-level scientific and technical goals, and a timeline for our work in 6 month increments.</a:t>
            </a:r>
            <a:endParaRPr/>
          </a:p>
          <a:p>
            <a:pPr indent="0" lvl="0" marL="0" rtl="0" algn="l">
              <a:spcBef>
                <a:spcPts val="1600"/>
              </a:spcBef>
              <a:spcAft>
                <a:spcPts val="1600"/>
              </a:spcAft>
              <a:buNone/>
            </a:pPr>
            <a:r>
              <a:rPr b="1" lang="en" u="sng"/>
              <a:t>Goal</a:t>
            </a:r>
            <a:r>
              <a:rPr lang="en"/>
              <a:t>: the group will spearhead technical improvements to cloud "stacks" created by the Common Fund (Kids First Data Resource Center), NCI (CRDC), NHGRI (AnVIL), and NHLBI (BioData Catalyst) that enable improved interoperability.  We will demonstrate progress based on realistic researcher use cases every 6 months.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NIH Systems Interoperation Working Group</a:t>
            </a:r>
            <a:endParaRPr/>
          </a:p>
        </p:txBody>
      </p:sp>
      <p:sp>
        <p:nvSpPr>
          <p:cNvPr id="67" name="Google Shape;67;p15"/>
          <p:cNvSpPr txBox="1"/>
          <p:nvPr/>
        </p:nvSpPr>
        <p:spPr>
          <a:xfrm>
            <a:off x="457200" y="865325"/>
            <a:ext cx="3993000" cy="39867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rPr lang="en" sz="1600">
                <a:latin typeface="Proxima Nova"/>
                <a:ea typeface="Proxima Nova"/>
                <a:cs typeface="Proxima Nova"/>
                <a:sym typeface="Proxima Nova"/>
              </a:rPr>
              <a:t>T</a:t>
            </a:r>
            <a:r>
              <a:rPr lang="en" sz="1600">
                <a:latin typeface="Proxima Nova"/>
                <a:ea typeface="Proxima Nova"/>
                <a:cs typeface="Proxima Nova"/>
                <a:sym typeface="Proxima Nova"/>
              </a:rPr>
              <a:t>he </a:t>
            </a:r>
            <a:r>
              <a:rPr b="1" lang="en" sz="1600">
                <a:latin typeface="Proxima Nova"/>
                <a:ea typeface="Proxima Nova"/>
                <a:cs typeface="Proxima Nova"/>
                <a:sym typeface="Proxima Nova"/>
              </a:rPr>
              <a:t>NIH Systems Interoperation Working Group</a:t>
            </a:r>
            <a:r>
              <a:rPr lang="en" sz="1600">
                <a:latin typeface="Proxima Nova"/>
                <a:ea typeface="Proxima Nova"/>
                <a:cs typeface="Proxima Nova"/>
                <a:sym typeface="Proxima Nova"/>
              </a:rPr>
              <a:t> goals for the first 6 months</a:t>
            </a:r>
            <a:r>
              <a:rPr lang="en" sz="1600">
                <a:latin typeface="Proxima Nova"/>
                <a:ea typeface="Proxima Nova"/>
                <a:cs typeface="Proxima Nova"/>
                <a:sym typeface="Proxima Nova"/>
              </a:rPr>
              <a:t>:</a:t>
            </a:r>
            <a:endParaRPr sz="1600">
              <a:latin typeface="Proxima Nova"/>
              <a:ea typeface="Proxima Nova"/>
              <a:cs typeface="Proxima Nova"/>
              <a:sym typeface="Proxima Nova"/>
            </a:endParaRPr>
          </a:p>
          <a:p>
            <a:pPr indent="0" lvl="0" marL="0" rtl="0" algn="l">
              <a:spcBef>
                <a:spcPts val="400"/>
              </a:spcBef>
              <a:spcAft>
                <a:spcPts val="0"/>
              </a:spcAft>
              <a:buNone/>
            </a:pPr>
            <a:r>
              <a:t/>
            </a:r>
            <a:endParaRPr sz="1600">
              <a:latin typeface="Proxima Nova"/>
              <a:ea typeface="Proxima Nova"/>
              <a:cs typeface="Proxima Nova"/>
              <a:sym typeface="Proxima Nova"/>
            </a:endParaRPr>
          </a:p>
          <a:p>
            <a:pPr indent="-330200" lvl="0" marL="457200" rtl="0" algn="l">
              <a:spcBef>
                <a:spcPts val="400"/>
              </a:spcBef>
              <a:spcAft>
                <a:spcPts val="0"/>
              </a:spcAft>
              <a:buSzPts val="1600"/>
              <a:buFont typeface="Proxima Nova"/>
              <a:buChar char="●"/>
            </a:pPr>
            <a:r>
              <a:rPr lang="en" sz="1600">
                <a:latin typeface="Proxima Nova"/>
                <a:ea typeface="Proxima Nova"/>
                <a:cs typeface="Proxima Nova"/>
                <a:sym typeface="Proxima Nova"/>
              </a:rPr>
              <a:t>Looking at interop between 4 distinct Data Portals and 3 Work Space environments (Terra, SBG, and Gen3)</a:t>
            </a:r>
            <a:endParaRPr sz="1600">
              <a:latin typeface="Proxima Nova"/>
              <a:ea typeface="Proxima Nova"/>
              <a:cs typeface="Proxima Nova"/>
              <a:sym typeface="Proxima Nova"/>
            </a:endParaRPr>
          </a:p>
          <a:p>
            <a:pPr indent="0" lvl="0" marL="0" rtl="0" algn="l">
              <a:spcBef>
                <a:spcPts val="400"/>
              </a:spcBef>
              <a:spcAft>
                <a:spcPts val="0"/>
              </a:spcAft>
              <a:buNone/>
            </a:pPr>
            <a:r>
              <a:t/>
            </a:r>
            <a:endParaRPr sz="1600">
              <a:latin typeface="Proxima Nova"/>
              <a:ea typeface="Proxima Nova"/>
              <a:cs typeface="Proxima Nova"/>
              <a:sym typeface="Proxima Nova"/>
            </a:endParaRPr>
          </a:p>
          <a:p>
            <a:pPr indent="-330200" lvl="0" marL="457200" rtl="0" algn="l">
              <a:spcBef>
                <a:spcPts val="400"/>
              </a:spcBef>
              <a:spcAft>
                <a:spcPts val="0"/>
              </a:spcAft>
              <a:buSzPts val="1600"/>
              <a:buFont typeface="Proxima Nova"/>
              <a:buChar char="●"/>
            </a:pPr>
            <a:r>
              <a:rPr lang="en" sz="1600">
                <a:latin typeface="Proxima Nova"/>
                <a:ea typeface="Proxima Nova"/>
                <a:cs typeface="Proxima Nova"/>
                <a:sym typeface="Proxima Nova"/>
              </a:rPr>
              <a:t>Not looking at </a:t>
            </a:r>
            <a:r>
              <a:rPr i="1" lang="en" sz="1600">
                <a:latin typeface="Proxima Nova"/>
                <a:ea typeface="Proxima Nova"/>
                <a:cs typeface="Proxima Nova"/>
                <a:sym typeface="Proxima Nova"/>
              </a:rPr>
              <a:t>all</a:t>
            </a:r>
            <a:r>
              <a:rPr lang="en" sz="1600">
                <a:latin typeface="Proxima Nova"/>
                <a:ea typeface="Proxima Nova"/>
                <a:cs typeface="Proxima Nova"/>
                <a:sym typeface="Proxima Nova"/>
              </a:rPr>
              <a:t> APIs/points of interoperation initially.  Instead, looking for achievable improvements to interoperation between these multiple groups.</a:t>
            </a:r>
            <a:endParaRPr sz="1600">
              <a:latin typeface="Proxima Nova"/>
              <a:ea typeface="Proxima Nova"/>
              <a:cs typeface="Proxima Nova"/>
              <a:sym typeface="Proxima Nova"/>
            </a:endParaRPr>
          </a:p>
          <a:p>
            <a:pPr indent="0" lvl="0" marL="0" rtl="0" algn="l">
              <a:spcBef>
                <a:spcPts val="400"/>
              </a:spcBef>
              <a:spcAft>
                <a:spcPts val="0"/>
              </a:spcAft>
              <a:buNone/>
            </a:pPr>
            <a:r>
              <a:t/>
            </a:r>
            <a:endParaRPr sz="1600">
              <a:latin typeface="Proxima Nova"/>
              <a:ea typeface="Proxima Nova"/>
              <a:cs typeface="Proxima Nova"/>
              <a:sym typeface="Proxima Nova"/>
            </a:endParaRPr>
          </a:p>
          <a:p>
            <a:pPr indent="0" lvl="0" marL="0" rtl="0" algn="l">
              <a:spcBef>
                <a:spcPts val="400"/>
              </a:spcBef>
              <a:spcAft>
                <a:spcPts val="0"/>
              </a:spcAft>
              <a:buNone/>
            </a:pPr>
            <a:r>
              <a:rPr i="1" lang="en" sz="1600">
                <a:latin typeface="Proxima Nova"/>
                <a:ea typeface="Proxima Nova"/>
                <a:cs typeface="Proxima Nova"/>
                <a:sym typeface="Proxima Nova"/>
              </a:rPr>
              <a:t>See the </a:t>
            </a:r>
            <a:r>
              <a:rPr i="1" lang="en" sz="1600" u="sng">
                <a:solidFill>
                  <a:schemeClr val="hlink"/>
                </a:solidFill>
                <a:latin typeface="Proxima Nova"/>
                <a:ea typeface="Proxima Nova"/>
                <a:cs typeface="Proxima Nova"/>
                <a:sym typeface="Proxima Nova"/>
                <a:hlinkClick r:id="rId3"/>
              </a:rPr>
              <a:t>Technical Plan</a:t>
            </a:r>
            <a:endParaRPr i="1" sz="1600">
              <a:latin typeface="Proxima Nova"/>
              <a:ea typeface="Proxima Nova"/>
              <a:cs typeface="Proxima Nova"/>
              <a:sym typeface="Proxima Nova"/>
            </a:endParaRPr>
          </a:p>
          <a:p>
            <a:pPr indent="0" lvl="0" marL="0" rtl="0" algn="l">
              <a:spcBef>
                <a:spcPts val="400"/>
              </a:spcBef>
              <a:spcAft>
                <a:spcPts val="0"/>
              </a:spcAft>
              <a:buNone/>
            </a:pPr>
            <a:r>
              <a:t/>
            </a:r>
            <a:endParaRPr b="1" sz="1600">
              <a:solidFill>
                <a:srgbClr val="000000"/>
              </a:solidFill>
              <a:latin typeface="Proxima Nova"/>
              <a:ea typeface="Proxima Nova"/>
              <a:cs typeface="Proxima Nova"/>
              <a:sym typeface="Proxima Nova"/>
            </a:endParaRPr>
          </a:p>
          <a:p>
            <a:pPr indent="0" lvl="0" marL="0" rtl="0" algn="l">
              <a:spcBef>
                <a:spcPts val="400"/>
              </a:spcBef>
              <a:spcAft>
                <a:spcPts val="0"/>
              </a:spcAft>
              <a:buNone/>
            </a:pPr>
            <a:r>
              <a:t/>
            </a:r>
            <a:endParaRPr b="1" i="1" sz="1600">
              <a:solidFill>
                <a:srgbClr val="000000"/>
              </a:solidFill>
              <a:latin typeface="Proxima Nova"/>
              <a:ea typeface="Proxima Nova"/>
              <a:cs typeface="Proxima Nova"/>
              <a:sym typeface="Proxima Nova"/>
            </a:endParaRPr>
          </a:p>
        </p:txBody>
      </p:sp>
      <p:pic>
        <p:nvPicPr>
          <p:cNvPr id="68" name="Google Shape;68;p15"/>
          <p:cNvPicPr preferRelativeResize="0"/>
          <p:nvPr/>
        </p:nvPicPr>
        <p:blipFill rotWithShape="1">
          <a:blip r:embed="rId4">
            <a:alphaModFix/>
          </a:blip>
          <a:srcRect b="1710" l="0" r="0" t="0"/>
          <a:stretch/>
        </p:blipFill>
        <p:spPr>
          <a:xfrm>
            <a:off x="4602600" y="865325"/>
            <a:ext cx="4389001" cy="36505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1710" l="0" r="0" t="0"/>
          <a:stretch/>
        </p:blipFill>
        <p:spPr>
          <a:xfrm>
            <a:off x="4239175" y="1196300"/>
            <a:ext cx="4389001" cy="3650587"/>
          </a:xfrm>
          <a:prstGeom prst="rect">
            <a:avLst/>
          </a:prstGeom>
          <a:noFill/>
          <a:ln>
            <a:noFill/>
          </a:ln>
        </p:spPr>
      </p:pic>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NIH Systems Interoperation Working Group</a:t>
            </a:r>
            <a:endParaRPr/>
          </a:p>
        </p:txBody>
      </p:sp>
      <p:sp>
        <p:nvSpPr>
          <p:cNvPr id="75" name="Google Shape;75;p16"/>
          <p:cNvSpPr txBox="1"/>
          <p:nvPr>
            <p:ph idx="1" type="body"/>
          </p:nvPr>
        </p:nvSpPr>
        <p:spPr>
          <a:xfrm>
            <a:off x="262800" y="1152475"/>
            <a:ext cx="423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effort due by April is to provide a </a:t>
            </a:r>
            <a:r>
              <a:rPr b="1" lang="en"/>
              <a:t>lightweight mechanism by which Data Portals can "hand off" search results to compute environments</a:t>
            </a:r>
            <a:r>
              <a:rPr lang="en"/>
              <a:t>.</a:t>
            </a:r>
            <a:endParaRPr/>
          </a:p>
          <a:p>
            <a:pPr indent="0" lvl="0" marL="0" rtl="0" algn="l">
              <a:spcBef>
                <a:spcPts val="1600"/>
              </a:spcBef>
              <a:spcAft>
                <a:spcPts val="0"/>
              </a:spcAft>
              <a:buNone/>
            </a:pPr>
            <a:r>
              <a:rPr lang="en"/>
              <a:t>Allows researchers to "shop" for data on Kids First, AnVIL, BDCat, and CRDC and compute in Terra, SBG, and Gen3.</a:t>
            </a:r>
            <a:endParaRPr/>
          </a:p>
          <a:p>
            <a:pPr indent="0" lvl="0" marL="0" rtl="0" algn="l">
              <a:spcBef>
                <a:spcPts val="1600"/>
              </a:spcBef>
              <a:spcAft>
                <a:spcPts val="1600"/>
              </a:spcAft>
              <a:buNone/>
            </a:pPr>
            <a:r>
              <a:rPr lang="en"/>
              <a:t>PFB and DRS are used to send metadata + data references to compute environments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NIH Systems Interoperation Working Group</a:t>
            </a:r>
            <a:endParaRPr/>
          </a:p>
        </p:txBody>
      </p:sp>
      <p:sp>
        <p:nvSpPr>
          <p:cNvPr id="81" name="Google Shape;81;p17"/>
          <p:cNvSpPr txBox="1"/>
          <p:nvPr>
            <p:ph idx="1" type="body"/>
          </p:nvPr>
        </p:nvSpPr>
        <p:spPr>
          <a:xfrm>
            <a:off x="423825" y="1632750"/>
            <a:ext cx="3120300" cy="28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work is grounded in </a:t>
            </a:r>
            <a:r>
              <a:rPr b="1" lang="en"/>
              <a:t>Researcher Use Cases</a:t>
            </a:r>
            <a:endParaRPr b="1"/>
          </a:p>
          <a:p>
            <a:pPr indent="0" lvl="0" marL="0" rtl="0" algn="l">
              <a:spcBef>
                <a:spcPts val="1600"/>
              </a:spcBef>
              <a:spcAft>
                <a:spcPts val="0"/>
              </a:spcAft>
              <a:buNone/>
            </a:pPr>
            <a:r>
              <a:rPr lang="en"/>
              <a:t>So far we have 6 high-quality use cases that span multiple groups and datasets</a:t>
            </a:r>
            <a:endParaRPr/>
          </a:p>
          <a:p>
            <a:pPr indent="0" lvl="0" marL="0" rtl="0" algn="l">
              <a:spcBef>
                <a:spcPts val="1600"/>
              </a:spcBef>
              <a:spcAft>
                <a:spcPts val="1600"/>
              </a:spcAft>
              <a:buNone/>
            </a:pPr>
            <a:r>
              <a:t/>
            </a:r>
            <a:endParaRPr/>
          </a:p>
        </p:txBody>
      </p:sp>
      <p:pic>
        <p:nvPicPr>
          <p:cNvPr id="82" name="Google Shape;82;p17"/>
          <p:cNvPicPr preferRelativeResize="0"/>
          <p:nvPr/>
        </p:nvPicPr>
        <p:blipFill>
          <a:blip r:embed="rId3">
            <a:alphaModFix/>
          </a:blip>
          <a:stretch>
            <a:fillRect/>
          </a:stretch>
        </p:blipFill>
        <p:spPr>
          <a:xfrm>
            <a:off x="3620325" y="1647500"/>
            <a:ext cx="5066477" cy="2505915"/>
          </a:xfrm>
          <a:prstGeom prst="rect">
            <a:avLst/>
          </a:prstGeom>
          <a:noFill/>
          <a:ln cap="flat" cmpd="sng" w="9525">
            <a:solidFill>
              <a:schemeClr val="dk2"/>
            </a:solidFill>
            <a:prstDash val="solid"/>
            <a:round/>
            <a:headEnd len="sm" w="sm" type="none"/>
            <a:tailEnd len="sm" w="sm" type="none"/>
          </a:ln>
        </p:spPr>
      </p:pic>
      <p:sp>
        <p:nvSpPr>
          <p:cNvPr id="83" name="Google Shape;83;p17"/>
          <p:cNvSpPr txBox="1"/>
          <p:nvPr/>
        </p:nvSpPr>
        <p:spPr>
          <a:xfrm>
            <a:off x="679250" y="4258950"/>
            <a:ext cx="4508700" cy="6285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None/>
            </a:pPr>
            <a:r>
              <a:rPr i="1" lang="en" sz="1600">
                <a:solidFill>
                  <a:schemeClr val="dk1"/>
                </a:solidFill>
                <a:latin typeface="Proxima Nova"/>
                <a:ea typeface="Proxima Nova"/>
                <a:cs typeface="Proxima Nova"/>
                <a:sym typeface="Proxima Nova"/>
              </a:rPr>
              <a:t>See the group </a:t>
            </a:r>
            <a:r>
              <a:rPr i="1" lang="en" sz="1600" u="sng">
                <a:solidFill>
                  <a:schemeClr val="hlink"/>
                </a:solidFill>
                <a:latin typeface="Proxima Nova"/>
                <a:ea typeface="Proxima Nova"/>
                <a:cs typeface="Proxima Nova"/>
                <a:sym typeface="Proxima Nova"/>
                <a:hlinkClick r:id="rId4"/>
              </a:rPr>
              <a:t>Charter</a:t>
            </a:r>
            <a:r>
              <a:rPr i="1" lang="en" sz="1600">
                <a:solidFill>
                  <a:schemeClr val="dk1"/>
                </a:solidFill>
                <a:latin typeface="Proxima Nova"/>
                <a:ea typeface="Proxima Nova"/>
                <a:cs typeface="Proxima Nova"/>
                <a:sym typeface="Proxima Nova"/>
              </a:rPr>
              <a:t> for our use cases</a:t>
            </a:r>
            <a:endParaRPr i="1" sz="16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 Technical</a:t>
            </a:r>
            <a:endParaRPr/>
          </a:p>
        </p:txBody>
      </p:sp>
      <p:sp>
        <p:nvSpPr>
          <p:cNvPr id="89" name="Google Shape;89;p18"/>
          <p:cNvSpPr txBox="1"/>
          <p:nvPr/>
        </p:nvSpPr>
        <p:spPr>
          <a:xfrm>
            <a:off x="138575" y="4383900"/>
            <a:ext cx="6075000" cy="4683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rPr i="1" lang="en" sz="1600">
                <a:latin typeface="Proxima Nova"/>
                <a:ea typeface="Proxima Nova"/>
                <a:cs typeface="Proxima Nova"/>
                <a:sym typeface="Proxima Nova"/>
              </a:rPr>
              <a:t>We are tracking progress in the </a:t>
            </a:r>
            <a:r>
              <a:rPr i="1" lang="en" sz="1600" u="sng">
                <a:solidFill>
                  <a:schemeClr val="hlink"/>
                </a:solidFill>
                <a:latin typeface="Proxima Nova"/>
                <a:ea typeface="Proxima Nova"/>
                <a:cs typeface="Proxima Nova"/>
                <a:sym typeface="Proxima Nova"/>
                <a:hlinkClick r:id="rId3"/>
              </a:rPr>
              <a:t>technical plan</a:t>
            </a:r>
            <a:r>
              <a:rPr i="1" lang="en" sz="1600">
                <a:latin typeface="Proxima Nova"/>
                <a:ea typeface="Proxima Nova"/>
                <a:cs typeface="Proxima Nova"/>
                <a:sym typeface="Proxima Nova"/>
              </a:rPr>
              <a:t> document</a:t>
            </a:r>
            <a:endParaRPr b="1" i="1" sz="1600">
              <a:solidFill>
                <a:srgbClr val="000000"/>
              </a:solidFill>
              <a:latin typeface="Proxima Nova"/>
              <a:ea typeface="Proxima Nova"/>
              <a:cs typeface="Proxima Nova"/>
              <a:sym typeface="Proxima Nova"/>
            </a:endParaRPr>
          </a:p>
        </p:txBody>
      </p:sp>
      <p:pic>
        <p:nvPicPr>
          <p:cNvPr id="90" name="Google Shape;90;p18"/>
          <p:cNvPicPr preferRelativeResize="0"/>
          <p:nvPr/>
        </p:nvPicPr>
        <p:blipFill>
          <a:blip r:embed="rId4">
            <a:alphaModFix/>
          </a:blip>
          <a:stretch>
            <a:fillRect/>
          </a:stretch>
        </p:blipFill>
        <p:spPr>
          <a:xfrm>
            <a:off x="51875" y="1349725"/>
            <a:ext cx="4512053" cy="2727226"/>
          </a:xfrm>
          <a:prstGeom prst="rect">
            <a:avLst/>
          </a:prstGeom>
          <a:noFill/>
          <a:ln>
            <a:noFill/>
          </a:ln>
        </p:spPr>
      </p:pic>
      <p:sp>
        <p:nvSpPr>
          <p:cNvPr id="91" name="Google Shape;91;p18"/>
          <p:cNvSpPr txBox="1"/>
          <p:nvPr/>
        </p:nvSpPr>
        <p:spPr>
          <a:xfrm>
            <a:off x="6271650" y="789125"/>
            <a:ext cx="1848300" cy="468300"/>
          </a:xfrm>
          <a:prstGeom prst="rect">
            <a:avLst/>
          </a:prstGeom>
          <a:noFill/>
          <a:ln>
            <a:noFill/>
          </a:ln>
        </p:spPr>
        <p:txBody>
          <a:bodyPr anchorCtr="0" anchor="t" bIns="45700" lIns="91425" spcFirstLastPara="1" rIns="91425" wrap="square" tIns="45700">
            <a:noAutofit/>
          </a:bodyPr>
          <a:lstStyle/>
          <a:p>
            <a:pPr indent="0" lvl="0" marL="0" rtl="0" algn="ctr">
              <a:spcBef>
                <a:spcPts val="400"/>
              </a:spcBef>
              <a:spcAft>
                <a:spcPts val="0"/>
              </a:spcAft>
              <a:buNone/>
            </a:pPr>
            <a:r>
              <a:rPr b="1" i="1" lang="en" sz="1600">
                <a:latin typeface="Proxima Nova"/>
                <a:ea typeface="Proxima Nova"/>
                <a:cs typeface="Proxima Nova"/>
                <a:sym typeface="Proxima Nova"/>
              </a:rPr>
              <a:t>Workspaces</a:t>
            </a:r>
            <a:endParaRPr b="1" i="1" sz="1600">
              <a:solidFill>
                <a:srgbClr val="000000"/>
              </a:solidFill>
              <a:latin typeface="Proxima Nova"/>
              <a:ea typeface="Proxima Nova"/>
              <a:cs typeface="Proxima Nova"/>
              <a:sym typeface="Proxima Nova"/>
            </a:endParaRPr>
          </a:p>
        </p:txBody>
      </p:sp>
      <p:sp>
        <p:nvSpPr>
          <p:cNvPr id="92" name="Google Shape;92;p18"/>
          <p:cNvSpPr txBox="1"/>
          <p:nvPr/>
        </p:nvSpPr>
        <p:spPr>
          <a:xfrm>
            <a:off x="1066150" y="789125"/>
            <a:ext cx="1848300" cy="468300"/>
          </a:xfrm>
          <a:prstGeom prst="rect">
            <a:avLst/>
          </a:prstGeom>
          <a:noFill/>
          <a:ln>
            <a:noFill/>
          </a:ln>
        </p:spPr>
        <p:txBody>
          <a:bodyPr anchorCtr="0" anchor="t" bIns="45700" lIns="91425" spcFirstLastPara="1" rIns="91425" wrap="square" tIns="45700">
            <a:noAutofit/>
          </a:bodyPr>
          <a:lstStyle/>
          <a:p>
            <a:pPr indent="0" lvl="0" marL="0" rtl="0" algn="ctr">
              <a:spcBef>
                <a:spcPts val="400"/>
              </a:spcBef>
              <a:spcAft>
                <a:spcPts val="0"/>
              </a:spcAft>
              <a:buNone/>
            </a:pPr>
            <a:r>
              <a:rPr b="1" i="1" lang="en" sz="1600">
                <a:latin typeface="Proxima Nova"/>
                <a:ea typeface="Proxima Nova"/>
                <a:cs typeface="Proxima Nova"/>
                <a:sym typeface="Proxima Nova"/>
              </a:rPr>
              <a:t>Data Portals</a:t>
            </a:r>
            <a:endParaRPr b="1" i="1" sz="1600">
              <a:solidFill>
                <a:srgbClr val="000000"/>
              </a:solidFill>
              <a:latin typeface="Proxima Nova"/>
              <a:ea typeface="Proxima Nova"/>
              <a:cs typeface="Proxima Nova"/>
              <a:sym typeface="Proxima Nova"/>
            </a:endParaRPr>
          </a:p>
        </p:txBody>
      </p:sp>
      <p:pic>
        <p:nvPicPr>
          <p:cNvPr id="93" name="Google Shape;93;p18"/>
          <p:cNvPicPr preferRelativeResize="0"/>
          <p:nvPr/>
        </p:nvPicPr>
        <p:blipFill>
          <a:blip r:embed="rId5">
            <a:alphaModFix/>
          </a:blip>
          <a:stretch>
            <a:fillRect/>
          </a:stretch>
        </p:blipFill>
        <p:spPr>
          <a:xfrm>
            <a:off x="4627350" y="1345100"/>
            <a:ext cx="4393651" cy="2655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 Researcher Use Cases</a:t>
            </a:r>
            <a:endParaRPr/>
          </a:p>
        </p:txBody>
      </p:sp>
      <p:sp>
        <p:nvSpPr>
          <p:cNvPr id="99" name="Google Shape;99;p19"/>
          <p:cNvSpPr txBox="1"/>
          <p:nvPr/>
        </p:nvSpPr>
        <p:spPr>
          <a:xfrm>
            <a:off x="138575" y="4383900"/>
            <a:ext cx="6075000" cy="4683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rPr i="1" lang="en" sz="1600">
                <a:latin typeface="Proxima Nova"/>
                <a:ea typeface="Proxima Nova"/>
                <a:cs typeface="Proxima Nova"/>
                <a:sym typeface="Proxima Nova"/>
              </a:rPr>
              <a:t>We are tracking progress on Use Cases in the </a:t>
            </a:r>
            <a:r>
              <a:rPr i="1" lang="en" sz="1600" u="sng">
                <a:solidFill>
                  <a:schemeClr val="hlink"/>
                </a:solidFill>
                <a:latin typeface="Proxima Nova"/>
                <a:ea typeface="Proxima Nova"/>
                <a:cs typeface="Proxima Nova"/>
                <a:sym typeface="Proxima Nova"/>
                <a:hlinkClick r:id="rId3"/>
              </a:rPr>
              <a:t>notes</a:t>
            </a:r>
            <a:r>
              <a:rPr i="1" lang="en" sz="1600">
                <a:latin typeface="Proxima Nova"/>
                <a:ea typeface="Proxima Nova"/>
                <a:cs typeface="Proxima Nova"/>
                <a:sym typeface="Proxima Nova"/>
              </a:rPr>
              <a:t> document</a:t>
            </a:r>
            <a:endParaRPr b="1" i="1" sz="1600">
              <a:solidFill>
                <a:srgbClr val="000000"/>
              </a:solidFill>
              <a:latin typeface="Proxima Nova"/>
              <a:ea typeface="Proxima Nova"/>
              <a:cs typeface="Proxima Nova"/>
              <a:sym typeface="Proxima Nova"/>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last call we discussed the status of each researcher use case:</a:t>
            </a:r>
            <a:endParaRPr/>
          </a:p>
          <a:p>
            <a:pPr indent="-342900" lvl="0" marL="457200" rtl="0" algn="l">
              <a:spcBef>
                <a:spcPts val="1600"/>
              </a:spcBef>
              <a:spcAft>
                <a:spcPts val="0"/>
              </a:spcAft>
              <a:buSzPts val="1800"/>
              <a:buChar char="●"/>
            </a:pPr>
            <a:r>
              <a:rPr lang="en"/>
              <a:t>3 out of the 6 use cases showed good progress for April (</a:t>
            </a:r>
            <a:r>
              <a:rPr lang="en" sz="1500"/>
              <a:t>1b. NHLBI BioData Catalyst + Kids First DRC, 5. NCI CRDC + NHGRI AnVIL, and 2. NHLBI BioData Catalyst + Kids First DRC</a:t>
            </a:r>
            <a:r>
              <a:rPr lang="en"/>
              <a:t>), we anticipate others will show progress as well</a:t>
            </a:r>
            <a:br>
              <a:rPr lang="en"/>
            </a:br>
            <a:endParaRPr/>
          </a:p>
          <a:p>
            <a:pPr indent="-342900" lvl="0" marL="457200" rtl="0" algn="l">
              <a:spcBef>
                <a:spcPts val="0"/>
              </a:spcBef>
              <a:spcAft>
                <a:spcPts val="0"/>
              </a:spcAft>
              <a:buSzPts val="1800"/>
              <a:buChar char="●"/>
            </a:pPr>
            <a:r>
              <a:rPr lang="en"/>
              <a:t>Challenges: </a:t>
            </a:r>
            <a:endParaRPr/>
          </a:p>
          <a:p>
            <a:pPr indent="-317500" lvl="1" marL="914400" rtl="0" algn="l">
              <a:spcBef>
                <a:spcPts val="0"/>
              </a:spcBef>
              <a:spcAft>
                <a:spcPts val="0"/>
              </a:spcAft>
              <a:buSzPts val="1400"/>
              <a:buChar char="○"/>
            </a:pPr>
            <a:r>
              <a:rPr lang="en"/>
              <a:t>DRS 1.1 with GUID support a work in progress, PFB also a work in progress</a:t>
            </a:r>
            <a:endParaRPr/>
          </a:p>
          <a:p>
            <a:pPr indent="-317500" lvl="1" marL="914400" rtl="0" algn="l">
              <a:spcBef>
                <a:spcPts val="0"/>
              </a:spcBef>
              <a:spcAft>
                <a:spcPts val="0"/>
              </a:spcAft>
              <a:buSzPts val="1400"/>
              <a:buChar char="○"/>
            </a:pPr>
            <a:r>
              <a:rPr lang="en"/>
              <a:t>Working around systems that don't currently support these common APIs</a:t>
            </a:r>
            <a:endParaRPr/>
          </a:p>
          <a:p>
            <a:pPr indent="-317500" lvl="1" marL="914400" rtl="0" algn="l">
              <a:spcBef>
                <a:spcPts val="0"/>
              </a:spcBef>
              <a:spcAft>
                <a:spcPts val="0"/>
              </a:spcAft>
              <a:buSzPts val="1400"/>
              <a:buChar char="○"/>
            </a:pPr>
            <a:r>
              <a:rPr i="1" lang="en"/>
              <a:t>Balance between doing the analysis once vs. any user being successful on their own</a:t>
            </a:r>
            <a:endParaRPr/>
          </a:p>
          <a:p>
            <a:pPr indent="-317500" lvl="1" marL="914400" rtl="0" algn="l">
              <a:spcBef>
                <a:spcPts val="0"/>
              </a:spcBef>
              <a:spcAft>
                <a:spcPts val="0"/>
              </a:spcAft>
              <a:buSzPts val="1400"/>
              <a:buChar char="○"/>
            </a:pPr>
            <a:r>
              <a:rPr lang="en"/>
              <a:t>Trying to understand how RAS/auth fits in, should enable nicer user experience in the future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More Information...</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See the </a:t>
            </a:r>
            <a:r>
              <a:rPr b="1" lang="en"/>
              <a:t>NIH Systems Interoperation Working Group docs. </a:t>
            </a:r>
            <a:br>
              <a:rPr b="1" lang="en"/>
            </a:br>
            <a:r>
              <a:rPr b="1" lang="en"/>
              <a:t>Consider joining the effort!</a:t>
            </a:r>
            <a:endParaRPr b="1"/>
          </a:p>
          <a:p>
            <a:pPr indent="-342900" lvl="0" marL="457200" rtl="0" algn="l">
              <a:spcBef>
                <a:spcPts val="1600"/>
              </a:spcBef>
              <a:spcAft>
                <a:spcPts val="0"/>
              </a:spcAft>
              <a:buSzPts val="1800"/>
              <a:buChar char="●"/>
            </a:pPr>
            <a:r>
              <a:rPr lang="en" u="sng">
                <a:solidFill>
                  <a:schemeClr val="hlink"/>
                </a:solidFill>
                <a:hlinkClick r:id="rId3"/>
              </a:rPr>
              <a:t>Charter</a:t>
            </a:r>
            <a:endParaRPr/>
          </a:p>
          <a:p>
            <a:pPr indent="-342900" lvl="0" marL="457200" rtl="0" algn="l">
              <a:spcBef>
                <a:spcPts val="0"/>
              </a:spcBef>
              <a:spcAft>
                <a:spcPts val="0"/>
              </a:spcAft>
              <a:buSzPts val="1800"/>
              <a:buChar char="●"/>
            </a:pPr>
            <a:r>
              <a:rPr lang="en" u="sng">
                <a:solidFill>
                  <a:schemeClr val="hlink"/>
                </a:solidFill>
                <a:hlinkClick r:id="rId4"/>
              </a:rPr>
              <a:t>Technical Plan</a:t>
            </a:r>
            <a:endParaRPr/>
          </a:p>
          <a:p>
            <a:pPr indent="-342900" lvl="0" marL="457200" rtl="0" algn="l">
              <a:spcBef>
                <a:spcPts val="0"/>
              </a:spcBef>
              <a:spcAft>
                <a:spcPts val="0"/>
              </a:spcAft>
              <a:buSzPts val="1800"/>
              <a:buChar char="●"/>
            </a:pPr>
            <a:r>
              <a:rPr lang="en"/>
              <a:t>2nd and 4th Fridays at 12pm Pacific time</a:t>
            </a:r>
            <a:endParaRPr/>
          </a:p>
          <a:p>
            <a:pPr indent="-342900" lvl="0" marL="457200" rtl="0" algn="l">
              <a:spcBef>
                <a:spcPts val="0"/>
              </a:spcBef>
              <a:spcAft>
                <a:spcPts val="0"/>
              </a:spcAft>
              <a:buSzPts val="1800"/>
              <a:buChar char="●"/>
            </a:pPr>
            <a:r>
              <a:rPr lang="en"/>
              <a:t>See the </a:t>
            </a:r>
            <a:r>
              <a:rPr lang="en" u="sng">
                <a:solidFill>
                  <a:schemeClr val="accent5"/>
                </a:solidFill>
                <a:hlinkClick r:id="rId5">
                  <a:extLst>
                    <a:ext uri="{A12FA001-AC4F-418D-AE19-62706E023703}">
                      <ahyp:hlinkClr val="tx"/>
                    </a:ext>
                  </a:extLst>
                </a:hlinkClick>
              </a:rPr>
              <a:t>Agenda &amp; Notes</a:t>
            </a:r>
            <a:r>
              <a:rPr lang="en"/>
              <a:t> document for details on how to join</a:t>
            </a:r>
            <a:endParaRPr/>
          </a:p>
          <a:p>
            <a:pPr indent="0" lvl="0" marL="0" rtl="0" algn="l">
              <a:spcBef>
                <a:spcPts val="1600"/>
              </a:spcBef>
              <a:spcAft>
                <a:spcPts val="1600"/>
              </a:spcAft>
              <a:buNone/>
            </a:pPr>
            <a:r>
              <a:rPr lang="en"/>
              <a:t>The </a:t>
            </a:r>
            <a:r>
              <a:rPr b="1" lang="en"/>
              <a:t>April (online) Interop meeting</a:t>
            </a:r>
            <a:r>
              <a:rPr lang="en"/>
              <a:t> will afford an opportunity to assess where we stand 1) </a:t>
            </a:r>
            <a:r>
              <a:rPr i="1" lang="en"/>
              <a:t>technically</a:t>
            </a:r>
            <a:r>
              <a:rPr lang="en"/>
              <a:t> and 2) on </a:t>
            </a:r>
            <a:r>
              <a:rPr i="1" lang="en"/>
              <a:t>researcher use cases</a:t>
            </a:r>
            <a:r>
              <a:rPr lang="en"/>
              <a:t>.  It will also give us an opportunity to </a:t>
            </a:r>
            <a:r>
              <a:rPr i="1" lang="en"/>
              <a:t>plan the next 6 months</a:t>
            </a:r>
            <a:r>
              <a:rPr lang="en"/>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