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a57f04dce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a57f04dc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will be a combination of a end-user overview and some interoperability highlights for developers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time, I’ve cut out the live demos here, but Beth will largely be covering the same content during her </a:t>
            </a:r>
            <a:r>
              <a:rPr lang="en"/>
              <a:t>presentation</a:t>
            </a:r>
            <a:r>
              <a:rPr lang="en"/>
              <a:t> tomorrow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a57f04dce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a57f04dce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Dockstore solves these problems by the way it packages content.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is packaged up in a docker container which includes all the code, dependencies, and operating system required to run the program.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resolves common installation problems.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script that outlines how the software is used is written in a descriptor language.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Dockstore currently supports 3 Descriptor Languages: CWL, WDL, and Nextflow.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I’ll go into more detail about containers and descriptors, but the main </a:t>
            </a:r>
            <a:r>
              <a:rPr lang="en"/>
              <a:t>takeaway</a:t>
            </a:r>
            <a:r>
              <a:rPr lang="en"/>
              <a:t> here 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the combination of containers and descriptors makes analysis portable.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move from cloud-to-cloud, VM-to-VM, server-to-server and it will be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guaranteed to run on anything that supports docker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*Note: we are currently experimenting with other container technologies like singularity, uDocker, and converting from one to another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a57f04dce_0_1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a57f04dce_0_1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Let’s go into a more details about Containers, Descriptors, and Parameter Files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a942376c7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a942376c7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container is the packed up code with all its dependencies.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Parameter files completes this picture. This file is where you’ll actually ‘fill in the blanks’ and say use this reference, these bam files, run using this much memory, etc.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a942376c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a942376c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Emphasize ‘script’ in descriptor.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Programmatic instructions/steps to run the software. (What, when, parameters, etc).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Parameterized values are used in the descriptor so it can act as a template.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f31a1a715_4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f31a1a715_4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Parameter files completes this picture. This file is where you’ll actually ‘fill in the blanks’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use this reference genome, these bam files, run using the workflow using this much memory, etc.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Descriptor will say you need to use a bam file for this tool.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Whereas, the parameter file is how you specify use a</a:t>
            </a:r>
            <a:r>
              <a:rPr i="1" lang="en">
                <a:solidFill>
                  <a:schemeClr val="dk1"/>
                </a:solidFill>
              </a:rPr>
              <a:t> particular</a:t>
            </a:r>
            <a:r>
              <a:rPr lang="en">
                <a:solidFill>
                  <a:schemeClr val="dk1"/>
                </a:solidFill>
              </a:rPr>
              <a:t> bam file by giving a file path or url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170498b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170498b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170498bb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170498b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170498bb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8170498b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f31a1a715_4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f31a1a715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visually inclined,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 summary diagram of the many ways to register your Tool or Workflow into Dockstore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diagram is more directed at a workflow developer rather than an end user. We’ll cover the details of this process in a future webinar.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a57f04dce_0_8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a57f04dce_0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building blocks are the dockstore fundamentals that let us tackle more complex use cases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ones that arise is large scale collaborations or when we increase the scale of data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a57f04dce_0_2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a57f04dce_0_2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Dockstore? Let me first give you the full description.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goals are to increase the portability, interoperability, and reproducibility of research in the sciences.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Portability means workflows should run in any environment that supports Docker, 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And for interoperability we follow the GA4GH API standards and support multiple integrations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Use preferred compute and data storage environments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Most importantly, Reproducibility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Dockstore is a place</a:t>
            </a:r>
            <a:r>
              <a:rPr lang="en"/>
              <a:t> for researchers and developers</a:t>
            </a:r>
            <a:r>
              <a:rPr lang="en"/>
              <a:t> to share</a:t>
            </a:r>
            <a:r>
              <a:rPr lang="en"/>
              <a:t> their </a:t>
            </a:r>
            <a:r>
              <a:rPr lang="en"/>
              <a:t>work so that others can use it.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combination of using containers and workflow languages minimizes redundant and error prone installation 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i</a:t>
            </a:r>
            <a:r>
              <a:rPr lang="en"/>
              <a:t>ncreases the transparency of methods used in analysis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allows others to verify results and apply existing methods into their own research.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a942376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a942376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Dockstore GA4GH Standard APIs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platforms are DNAstack, DNAnexus, Terra, CGC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a57f04dce_0_1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a57f04dce_0_1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Figures aren’t updated here, but we now have BDCatalyst and AnVIL launch buttons to send workflows into those respective workspaces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a942376c7_4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a942376c7_4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a942376c7_4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7a942376c7_4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a942376c7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7a942376c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08a33017b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708a33017b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dockstore workflow launch --entry github.com/vgteam/vg_wdl/vg_map_call_sv:svpack --json vg-run-mini.json</a:t>
            </a:r>
            <a:endParaRPr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8170498bbd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8170498bbd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8170498bbd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8170498bbd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170498bb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8170498bb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170498bbd_0_12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8170498bbd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---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Through collaboration with Global Alliance for Genomics and Health Dockstore helped draft the Tool Registry Service (TRS) API standard.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TRS </a:t>
            </a:r>
            <a:r>
              <a:rPr lang="en" sz="1200">
                <a:solidFill>
                  <a:srgbClr val="24292E"/>
                </a:solidFill>
                <a:highlight>
                  <a:schemeClr val="lt1"/>
                </a:highlight>
              </a:rPr>
              <a:t>defines a minimal, common read-only API for listing and describing tools or workflows located in a given registry so that those entries can be exchanged, indexed, or searched by other services</a:t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4292E"/>
                </a:solidFill>
                <a:highlight>
                  <a:schemeClr val="lt1"/>
                </a:highlight>
              </a:rPr>
              <a:t>TRS V1 vs V2:</a:t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" sz="1200">
                <a:solidFill>
                  <a:srgbClr val="24292E"/>
                </a:solidFill>
                <a:highlight>
                  <a:schemeClr val="lt1"/>
                </a:highlight>
              </a:rPr>
              <a:t>Conversion of syntax to better support Javascript tooling and better match other GA4GH cloud workstream APIs</a:t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" sz="1200">
                <a:solidFill>
                  <a:srgbClr val="24292E"/>
                </a:solidFill>
                <a:highlight>
                  <a:schemeClr val="lt1"/>
                </a:highlight>
              </a:rPr>
              <a:t>Changes to better support other container types (ex Singularity and other Docker alternatives)</a:t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t/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08a33017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08a33017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in simple terms, what is Dockstore?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think of it as an ‘app store’ for bioinformatics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170498bbd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170498bb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 uses V1 TRS endpoints shown to import a workflow from Dockstore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Caveat, right now test parameters files are not brought in during import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170498bbd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170498bbd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7a942376c7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7a942376c7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8170498bbd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8170498bbd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Cover: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1.7.0 features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Services: genome browsers, notebooks, and reference data providers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Github Apps migration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Immutable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DOI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a57f04dce_0_2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7a57f04dce_0_2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7a57f04dce_0_20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7a57f04dce_0_20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7a942376c7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7a942376c7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7a57f04dce_0_2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7a57f04dce_0_2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 helpful diagram that showcases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7f31a1a715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7f31a1a715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7a942376c7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7a942376c7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a57f04dce_0_1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a57f04dce_0_1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7a57f04dce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7a57f04dce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Linked accounts will auto populate MyTools/Workflows Page, and detect automated builds and tags/versions like on quay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also manually register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7a57f04dce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7a57f04dce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visually inclined,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 summary diagram of the many ways to register your Tool or Workflow into Dockstore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diagram is more directed at a workflow developer rather than an end user. We’ll cover the details of this process in a future webinar.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8170498bbd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8170498bbd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get more specific about how this packaging looks like with an example.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content on Dockstore is available in two types: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Tool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Workflow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tools is a single container described a descriptor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Alternatively, a workflow can have multiple containerized tools plus a descriptor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8170498bbd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8170498bbd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example of a tool would be something like BWA-MEM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docker container will have all the requirements to run the BWA-MEM software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example of a workflow would be more similar to a variant calling pipeline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Multiple tools for each step and can subsequently use multiple containers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The tools required for each step can be packaged in their own containers. 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A descriptor is still used to describe a workflow.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7a942376c7_5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7a942376c7_5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Here’s a visualization of the Dockstore ecosystem and how it fits into the GA4GH cloud workstream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talk about how dockstore integrates with analysis environments through TRS-WES API standards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7a942376c7_5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7a942376c7_5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a57f04dce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a57f04dce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our first example, let’s go over the simplest use case: search and findability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a57f04dce_0_8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a57f04dce_0_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brings us to </a:t>
            </a:r>
            <a:r>
              <a:rPr lang="en"/>
              <a:t>Dockstore’s function as a registry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Searchable and Centralized Catalogue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content on Dockstore can come from multiple locations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Github, Bitbucket, Quay, Dockerhub, or hosted directly on Dockstore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 these resources come together to form a centralized library for a better user experience and functionality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Zenodo: create digital object identifiers for your content and link it directly on your publications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a57f04dce_0_10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a57f04dce_0_10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Interface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Search by name, author, organization, descriptor type, etc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Filter using facets OR use Advanced Search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Navigate to search using toolbar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Example: GATK, TOPmed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Quite a few entries pop up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Filter by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name, verification, author(s), descriptor type, hosting repository, stars (# of user likes)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Lot of results, some content are customized version made by other users -&gt; organizations feature for better curation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a57f04dce_0_1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a57f04dce_0_1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</a:t>
            </a:r>
            <a:r>
              <a:rPr lang="en"/>
              <a:t>he organizations and collections feature makes it easier for groups to collaborate and showcase their work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For example, a team working together can make a collection of the specific workflows they’re using for a project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can make sure that collaborators or reviewers are using the proper software versions for that project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Permissions based roles for members of an organization to control for who can edit the page, add others, and create/add to collection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a57f04dce_0_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a57f04dce_0_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I’ve shown how you can use dockstore for sharing and searching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go over a more common reason to use Dockstore: which is to simplify installation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Just as common as findability issues, but definitely more frustrating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a researcher already knows what software they want use for analysis BUT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run into a ton of problems installing it for a variety of </a:t>
            </a:r>
            <a:r>
              <a:rPr b="1" i="1" lang="en"/>
              <a:t>mysterious </a:t>
            </a:r>
            <a:r>
              <a:rPr lang="en"/>
              <a:t>reasons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 the tool was built on a different operating system and doesn’t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compiling the source code runs into multiple errors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common: you need to use more than one tool, and they both need the same dependency, but different versions of that dependency.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how do you manage switching off between the conflicts?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Ex: tools uses Java 8 or python 2.7, but the machine I’m using has java 11 or python 3.6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E6ECF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40750"/>
            <a:ext cx="9144000" cy="602700"/>
          </a:xfrm>
          <a:prstGeom prst="rect">
            <a:avLst/>
          </a:prstGeom>
          <a:solidFill>
            <a:srgbClr val="FFFFFF">
              <a:alpha val="3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540750"/>
            <a:ext cx="9144000" cy="602700"/>
          </a:xfrm>
          <a:prstGeom prst="rect">
            <a:avLst/>
          </a:prstGeom>
          <a:solidFill>
            <a:srgbClr val="FFFFFF">
              <a:alpha val="3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 amt="98000"/>
          </a:blip>
          <a:srcRect b="88521" l="5555" r="5555" t="0"/>
          <a:stretch/>
        </p:blipFill>
        <p:spPr>
          <a:xfrm flipH="1" rot="10800000">
            <a:off x="-10250" y="4546925"/>
            <a:ext cx="9162126" cy="6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49" y="4596214"/>
            <a:ext cx="707512" cy="51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275" y="4643763"/>
            <a:ext cx="1672500" cy="4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0" y="4540750"/>
            <a:ext cx="9144000" cy="602700"/>
          </a:xfrm>
          <a:prstGeom prst="rect">
            <a:avLst/>
          </a:prstGeom>
          <a:solidFill>
            <a:srgbClr val="FFFFFF">
              <a:alpha val="3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0" y="4540750"/>
            <a:ext cx="9144000" cy="602700"/>
          </a:xfrm>
          <a:prstGeom prst="rect">
            <a:avLst/>
          </a:prstGeom>
          <a:solidFill>
            <a:srgbClr val="FFFFFF">
              <a:alpha val="3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2">
            <a:alphaModFix amt="98000"/>
          </a:blip>
          <a:srcRect b="88521" l="5555" r="5555" t="0"/>
          <a:stretch/>
        </p:blipFill>
        <p:spPr>
          <a:xfrm flipH="1" rot="10800000">
            <a:off x="-10250" y="4546925"/>
            <a:ext cx="9162126" cy="6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49" y="4596214"/>
            <a:ext cx="707512" cy="51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275" y="4643763"/>
            <a:ext cx="1672500" cy="4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solidFill>
          <a:srgbClr val="244D6D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53CFC4"/>
              </a:buClr>
              <a:buSzPts val="1800"/>
              <a:buChar char="●"/>
              <a:defRPr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53CFC4"/>
              </a:buClr>
              <a:buSzPts val="1400"/>
              <a:buChar char="○"/>
              <a:defRPr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53CFC4"/>
              </a:buClr>
              <a:buSzPts val="1400"/>
              <a:buChar char="■"/>
              <a:defRPr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53CFC4"/>
              </a:buClr>
              <a:buSzPts val="1400"/>
              <a:buChar char="●"/>
              <a:defRPr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53CFC4"/>
              </a:buClr>
              <a:buSzPts val="1400"/>
              <a:buChar char="○"/>
              <a:defRPr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53CFC4"/>
              </a:buClr>
              <a:buSzPts val="1400"/>
              <a:buChar char="■"/>
              <a:defRPr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53CFC4"/>
              </a:buClr>
              <a:buSzPts val="1400"/>
              <a:buChar char="●"/>
              <a:defRPr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-128475" y="4558675"/>
            <a:ext cx="9272400" cy="602700"/>
          </a:xfrm>
          <a:prstGeom prst="rect">
            <a:avLst/>
          </a:prstGeom>
          <a:solidFill>
            <a:srgbClr val="FFFFFF">
              <a:alpha val="3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25" y="4603419"/>
            <a:ext cx="2645250" cy="5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E6ECF0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40750"/>
            <a:ext cx="9144000" cy="602700"/>
          </a:xfrm>
          <a:prstGeom prst="rect">
            <a:avLst/>
          </a:prstGeom>
          <a:solidFill>
            <a:srgbClr val="FFFFFF">
              <a:alpha val="3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4540750"/>
            <a:ext cx="9144000" cy="602700"/>
          </a:xfrm>
          <a:prstGeom prst="rect">
            <a:avLst/>
          </a:prstGeom>
          <a:solidFill>
            <a:srgbClr val="FFFFFF">
              <a:alpha val="3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 amt="98000"/>
          </a:blip>
          <a:srcRect b="88521" l="5555" r="5555" t="0"/>
          <a:stretch/>
        </p:blipFill>
        <p:spPr>
          <a:xfrm flipH="1" rot="10800000">
            <a:off x="-10250" y="4546925"/>
            <a:ext cx="9162126" cy="6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4540750"/>
            <a:ext cx="9144000" cy="602700"/>
          </a:xfrm>
          <a:prstGeom prst="rect">
            <a:avLst/>
          </a:prstGeom>
          <a:solidFill>
            <a:srgbClr val="FFFFFF">
              <a:alpha val="3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540750"/>
            <a:ext cx="9144000" cy="602700"/>
          </a:xfrm>
          <a:prstGeom prst="rect">
            <a:avLst/>
          </a:prstGeom>
          <a:solidFill>
            <a:srgbClr val="FFFFFF">
              <a:alpha val="3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 amt="98000"/>
          </a:blip>
          <a:srcRect b="88521" l="5555" r="5555" t="0"/>
          <a:stretch/>
        </p:blipFill>
        <p:spPr>
          <a:xfrm flipH="1" rot="10800000">
            <a:off x="-10250" y="4546925"/>
            <a:ext cx="9162126" cy="6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49" y="4596214"/>
            <a:ext cx="707512" cy="51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275" y="4643763"/>
            <a:ext cx="1672500" cy="4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152475"/>
            <a:ext cx="8520600" cy="13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4540750"/>
            <a:ext cx="9144000" cy="602700"/>
          </a:xfrm>
          <a:prstGeom prst="rect">
            <a:avLst/>
          </a:prstGeom>
          <a:solidFill>
            <a:srgbClr val="FFFFFF">
              <a:alpha val="3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4540750"/>
            <a:ext cx="9144000" cy="602700"/>
          </a:xfrm>
          <a:prstGeom prst="rect">
            <a:avLst/>
          </a:prstGeom>
          <a:solidFill>
            <a:srgbClr val="FFFFFF">
              <a:alpha val="3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 amt="98000"/>
          </a:blip>
          <a:srcRect b="88521" l="5555" r="5555" t="0"/>
          <a:stretch/>
        </p:blipFill>
        <p:spPr>
          <a:xfrm flipH="1" rot="10800000">
            <a:off x="-10250" y="4546925"/>
            <a:ext cx="9162126" cy="6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49" y="4596214"/>
            <a:ext cx="707512" cy="51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275" y="4643763"/>
            <a:ext cx="1672500" cy="4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 amt="98000"/>
          </a:blip>
          <a:srcRect b="88521" l="5555" r="5555" t="0"/>
          <a:stretch/>
        </p:blipFill>
        <p:spPr>
          <a:xfrm flipH="1" rot="-5400000">
            <a:off x="-2290973" y="2245499"/>
            <a:ext cx="5155821" cy="64967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/>
          <p:nvPr>
            <p:ph type="title"/>
          </p:nvPr>
        </p:nvSpPr>
        <p:spPr>
          <a:xfrm>
            <a:off x="697525" y="149325"/>
            <a:ext cx="81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530375" y="3301738"/>
            <a:ext cx="1672500" cy="41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2587" y="4583473"/>
            <a:ext cx="548701" cy="39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52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7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33.png"/><Relationship Id="rId8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52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6.png"/><Relationship Id="rId13" Type="http://schemas.openxmlformats.org/officeDocument/2006/relationships/image" Target="../media/image40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9" Type="http://schemas.openxmlformats.org/officeDocument/2006/relationships/image" Target="../media/image52.png"/><Relationship Id="rId15" Type="http://schemas.openxmlformats.org/officeDocument/2006/relationships/image" Target="../media/image42.png"/><Relationship Id="rId14" Type="http://schemas.openxmlformats.org/officeDocument/2006/relationships/image" Target="../media/image44.png"/><Relationship Id="rId5" Type="http://schemas.openxmlformats.org/officeDocument/2006/relationships/image" Target="../media/image41.png"/><Relationship Id="rId6" Type="http://schemas.openxmlformats.org/officeDocument/2006/relationships/image" Target="../media/image39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ockstore.org/workflows/github.com/vgteam/vg_wdl/vg_map_call_sv:svpack?tab=info" TargetMode="External"/><Relationship Id="rId4" Type="http://schemas.openxmlformats.org/officeDocument/2006/relationships/image" Target="../media/image46.png"/><Relationship Id="rId5" Type="http://schemas.openxmlformats.org/officeDocument/2006/relationships/image" Target="../media/image4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ckstore.org/" TargetMode="External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png"/><Relationship Id="rId4" Type="http://schemas.openxmlformats.org/officeDocument/2006/relationships/hyperlink" Target="https://github.com/dockstore/dockstore" TargetMode="External"/><Relationship Id="rId5" Type="http://schemas.openxmlformats.org/officeDocument/2006/relationships/hyperlink" Target="https://dockstore.org/api/static/swagger-ui/index.html#" TargetMode="External"/><Relationship Id="rId6" Type="http://schemas.openxmlformats.org/officeDocument/2006/relationships/hyperlink" Target="https://dockstore.org/" TargetMode="External"/><Relationship Id="rId7" Type="http://schemas.openxmlformats.org/officeDocument/2006/relationships/image" Target="../media/image48.png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hyperlink" Target="https://dockstore.org/api/static/swagger-ui/index.html#/GA4GH/toolsGet" TargetMode="External"/><Relationship Id="rId10" Type="http://schemas.openxmlformats.org/officeDocument/2006/relationships/hyperlink" Target="https://dockstore.org/api/static/swagger-ui/index.html#/GA4GH/toolsIdVersionsVersionIdGet" TargetMode="External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github.com/ga4gh/tool-registry-service-schemas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s://dockstore.org/api/static/swagger-ui/index.html#/GA4GH/toolsIdVersionsVersionIdGet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50.png"/><Relationship Id="rId7" Type="http://schemas.openxmlformats.org/officeDocument/2006/relationships/image" Target="../media/image53.png"/><Relationship Id="rId8" Type="http://schemas.openxmlformats.org/officeDocument/2006/relationships/hyperlink" Target="https://dockstore.org/api/static/swagger-ui/index.html#/GA4GH/toolsIdVersionsVersionIdGe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52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55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5.png"/><Relationship Id="rId4" Type="http://schemas.openxmlformats.org/officeDocument/2006/relationships/image" Target="../media/image54.png"/><Relationship Id="rId9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52.png"/><Relationship Id="rId8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8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6.png"/><Relationship Id="rId4" Type="http://schemas.openxmlformats.org/officeDocument/2006/relationships/image" Target="../media/image45.png"/><Relationship Id="rId9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52.png"/><Relationship Id="rId8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9.png"/><Relationship Id="rId4" Type="http://schemas.openxmlformats.org/officeDocument/2006/relationships/image" Target="../media/image57.png"/><Relationship Id="rId5" Type="http://schemas.openxmlformats.org/officeDocument/2006/relationships/hyperlink" Target="https://docs.dockstore.org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github.com/dockstore/dockstore/wiki/Dockstore-Roadmap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0.png"/><Relationship Id="rId4" Type="http://schemas.openxmlformats.org/officeDocument/2006/relationships/image" Target="../media/image6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4.png"/><Relationship Id="rId4" Type="http://schemas.openxmlformats.org/officeDocument/2006/relationships/image" Target="../media/image113.png"/><Relationship Id="rId5" Type="http://schemas.openxmlformats.org/officeDocument/2006/relationships/image" Target="../media/image68.png"/><Relationship Id="rId6" Type="http://schemas.openxmlformats.org/officeDocument/2006/relationships/image" Target="../media/image7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ga4gh.github.io/tool-registry-service-schemas/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0.png"/><Relationship Id="rId4" Type="http://schemas.openxmlformats.org/officeDocument/2006/relationships/hyperlink" Target="https://docs.dockstore.org/docs/user-tutorials/language-support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3.png"/><Relationship Id="rId4" Type="http://schemas.openxmlformats.org/officeDocument/2006/relationships/image" Target="../media/image69.png"/><Relationship Id="rId5" Type="http://schemas.openxmlformats.org/officeDocument/2006/relationships/image" Target="../media/image75.png"/></Relationships>
</file>

<file path=ppt/slides/_rels/slide4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33.png"/><Relationship Id="rId8" Type="http://schemas.openxmlformats.org/officeDocument/2006/relationships/image" Target="../media/image3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5" Type="http://schemas.openxmlformats.org/officeDocument/2006/relationships/image" Target="../media/image52.png"/><Relationship Id="rId6" Type="http://schemas.openxmlformats.org/officeDocument/2006/relationships/image" Target="../media/image3.png"/><Relationship Id="rId7" Type="http://schemas.openxmlformats.org/officeDocument/2006/relationships/hyperlink" Target="https://dockstore.org/" TargetMode="External"/><Relationship Id="rId8" Type="http://schemas.openxmlformats.org/officeDocument/2006/relationships/image" Target="../media/image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76.png"/><Relationship Id="rId5" Type="http://schemas.openxmlformats.org/officeDocument/2006/relationships/image" Target="../media/image3.png"/><Relationship Id="rId6" Type="http://schemas.openxmlformats.org/officeDocument/2006/relationships/hyperlink" Target="https://dockstore.org/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79.png"/></Relationships>
</file>

<file path=ppt/slides/_rels/slide44.xml.rels><?xml version="1.0" encoding="UTF-8" standalone="yes"?><Relationships xmlns="http://schemas.openxmlformats.org/package/2006/relationships"><Relationship Id="rId20" Type="http://schemas.openxmlformats.org/officeDocument/2006/relationships/image" Target="../media/image93.png"/><Relationship Id="rId11" Type="http://schemas.openxmlformats.org/officeDocument/2006/relationships/image" Target="../media/image19.jpg"/><Relationship Id="rId22" Type="http://schemas.openxmlformats.org/officeDocument/2006/relationships/image" Target="../media/image96.png"/><Relationship Id="rId10" Type="http://schemas.openxmlformats.org/officeDocument/2006/relationships/image" Target="../media/image10.png"/><Relationship Id="rId21" Type="http://schemas.openxmlformats.org/officeDocument/2006/relationships/image" Target="../media/image97.png"/><Relationship Id="rId13" Type="http://schemas.openxmlformats.org/officeDocument/2006/relationships/image" Target="../media/image35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15" Type="http://schemas.openxmlformats.org/officeDocument/2006/relationships/image" Target="../media/image41.png"/><Relationship Id="rId14" Type="http://schemas.openxmlformats.org/officeDocument/2006/relationships/image" Target="../media/image36.png"/><Relationship Id="rId17" Type="http://schemas.openxmlformats.org/officeDocument/2006/relationships/image" Target="../media/image7.png"/><Relationship Id="rId16" Type="http://schemas.openxmlformats.org/officeDocument/2006/relationships/image" Target="../media/image39.png"/><Relationship Id="rId5" Type="http://schemas.openxmlformats.org/officeDocument/2006/relationships/image" Target="../media/image38.png"/><Relationship Id="rId19" Type="http://schemas.openxmlformats.org/officeDocument/2006/relationships/image" Target="../media/image112.png"/><Relationship Id="rId6" Type="http://schemas.openxmlformats.org/officeDocument/2006/relationships/image" Target="../media/image17.png"/><Relationship Id="rId18" Type="http://schemas.openxmlformats.org/officeDocument/2006/relationships/image" Target="../media/image92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7.png"/><Relationship Id="rId10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1.png"/><Relationship Id="rId4" Type="http://schemas.openxmlformats.org/officeDocument/2006/relationships/image" Target="../media/image109.jpg"/><Relationship Id="rId9" Type="http://schemas.openxmlformats.org/officeDocument/2006/relationships/image" Target="../media/image104.png"/><Relationship Id="rId5" Type="http://schemas.openxmlformats.org/officeDocument/2006/relationships/image" Target="../media/image108.jpg"/><Relationship Id="rId6" Type="http://schemas.openxmlformats.org/officeDocument/2006/relationships/image" Target="../media/image103.png"/><Relationship Id="rId7" Type="http://schemas.openxmlformats.org/officeDocument/2006/relationships/image" Target="../media/image105.png"/><Relationship Id="rId8" Type="http://schemas.openxmlformats.org/officeDocument/2006/relationships/image" Target="../media/image9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dockstore.org/" TargetMode="External"/><Relationship Id="rId10" Type="http://schemas.openxmlformats.org/officeDocument/2006/relationships/image" Target="../media/image15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Relationship Id="rId4" Type="http://schemas.openxmlformats.org/officeDocument/2006/relationships/image" Target="../media/image17.png"/><Relationship Id="rId9" Type="http://schemas.openxmlformats.org/officeDocument/2006/relationships/image" Target="../media/image19.jp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kstore.org/search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kstore.org/organizations/anvil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3E6B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311708" y="2138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Intro to Dockstore</a:t>
            </a:r>
            <a:endParaRPr b="1" sz="3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311700" y="3411125"/>
            <a:ext cx="8520600" cy="10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D9D9D9"/>
                </a:solidFill>
              </a:rPr>
              <a:t>Louise Cabansay</a:t>
            </a:r>
            <a:endParaRPr sz="2000">
              <a:solidFill>
                <a:srgbClr val="D9D9D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9D9D9"/>
                </a:solidFill>
              </a:rPr>
              <a:t>UC Santa Cruz</a:t>
            </a:r>
            <a:r>
              <a:rPr lang="en" sz="1800">
                <a:solidFill>
                  <a:srgbClr val="D9D9D9"/>
                </a:solidFill>
              </a:rPr>
              <a:t>,</a:t>
            </a:r>
            <a:r>
              <a:rPr lang="en" sz="1800">
                <a:solidFill>
                  <a:srgbClr val="D9D9D9"/>
                </a:solidFill>
              </a:rPr>
              <a:t> Genomics Institute</a:t>
            </a:r>
            <a:endParaRPr sz="1800">
              <a:solidFill>
                <a:srgbClr val="D9D9D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9D9D9"/>
                </a:solidFill>
              </a:rPr>
              <a:t>Software Engineer, Dockstore</a:t>
            </a:r>
            <a:endParaRPr sz="1800">
              <a:solidFill>
                <a:srgbClr val="D9D9D9"/>
              </a:solidFill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888" y="538200"/>
            <a:ext cx="2960225" cy="22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260175" y="259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Works: Packaging Content</a:t>
            </a:r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937" y="941513"/>
            <a:ext cx="2717624" cy="346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2387" y="2020988"/>
            <a:ext cx="1130675" cy="122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8222" y="1725828"/>
            <a:ext cx="1130670" cy="6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2437" y="1500575"/>
            <a:ext cx="970600" cy="4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4138" y="1935375"/>
            <a:ext cx="662351" cy="2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20252" y="1985867"/>
            <a:ext cx="294968" cy="291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/>
          <p:nvPr/>
        </p:nvSpPr>
        <p:spPr>
          <a:xfrm>
            <a:off x="5169349" y="1725825"/>
            <a:ext cx="1291636" cy="351950"/>
          </a:xfrm>
          <a:custGeom>
            <a:rect b="b" l="l" r="r" t="t"/>
            <a:pathLst>
              <a:path extrusionOk="0" h="14078" w="69960">
                <a:moveTo>
                  <a:pt x="0" y="14078"/>
                </a:moveTo>
                <a:cubicBezTo>
                  <a:pt x="4623" y="11732"/>
                  <a:pt x="16076" y="210"/>
                  <a:pt x="27736" y="3"/>
                </a:cubicBezTo>
                <a:cubicBezTo>
                  <a:pt x="39396" y="-204"/>
                  <a:pt x="62923" y="10697"/>
                  <a:pt x="69960" y="12836"/>
                </a:cubicBezTo>
              </a:path>
            </a:pathLst>
          </a:cu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78" name="Google Shape;178;p24"/>
          <p:cNvSpPr txBox="1"/>
          <p:nvPr/>
        </p:nvSpPr>
        <p:spPr>
          <a:xfrm>
            <a:off x="210225" y="2920125"/>
            <a:ext cx="6095700" cy="15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</a:t>
            </a:r>
            <a:r>
              <a:rPr lang="en" sz="1800">
                <a:solidFill>
                  <a:schemeClr val="dk2"/>
                </a:solidFill>
              </a:rPr>
              <a:t>oftware is </a:t>
            </a:r>
            <a:r>
              <a:rPr lang="en" sz="1800">
                <a:solidFill>
                  <a:schemeClr val="dk2"/>
                </a:solidFill>
              </a:rPr>
              <a:t>“packaged” </a:t>
            </a:r>
            <a:r>
              <a:rPr lang="en" sz="1800">
                <a:solidFill>
                  <a:schemeClr val="dk2"/>
                </a:solidFill>
              </a:rPr>
              <a:t>using containerization technology and described using descriptor language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Analysis can be moved from cloud-to-cloud, VM-to-VM, server-to-server and yet be guaranteed to run on anything that supports Docker</a:t>
            </a:r>
            <a:endParaRPr/>
          </a:p>
        </p:txBody>
      </p:sp>
      <p:pic>
        <p:nvPicPr>
          <p:cNvPr id="179" name="Google Shape;179;p24"/>
          <p:cNvPicPr preferRelativeResize="0"/>
          <p:nvPr/>
        </p:nvPicPr>
        <p:blipFill rotWithShape="1">
          <a:blip r:embed="rId4">
            <a:alphaModFix/>
          </a:blip>
          <a:srcRect b="19564" l="0" r="0" t="18169"/>
          <a:stretch/>
        </p:blipFill>
        <p:spPr>
          <a:xfrm>
            <a:off x="398600" y="1451261"/>
            <a:ext cx="2169821" cy="142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0168" y="1130396"/>
            <a:ext cx="686678" cy="66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4701" y="1153251"/>
            <a:ext cx="1605700" cy="90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 rotWithShape="1">
          <a:blip r:embed="rId7">
            <a:alphaModFix/>
          </a:blip>
          <a:srcRect b="0" l="-2889" r="2890" t="0"/>
          <a:stretch/>
        </p:blipFill>
        <p:spPr>
          <a:xfrm>
            <a:off x="3208729" y="1917661"/>
            <a:ext cx="1317647" cy="45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8740" y="2218705"/>
            <a:ext cx="1433762" cy="70141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2573565" y="1882428"/>
            <a:ext cx="4419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+</a:t>
            </a:r>
            <a:endParaRPr sz="3000"/>
          </a:p>
        </p:txBody>
      </p:sp>
      <p:sp>
        <p:nvSpPr>
          <p:cNvPr id="185" name="Google Shape;185;p24"/>
          <p:cNvSpPr txBox="1"/>
          <p:nvPr/>
        </p:nvSpPr>
        <p:spPr>
          <a:xfrm>
            <a:off x="3272061" y="817650"/>
            <a:ext cx="16521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Descriptor </a:t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829487" y="817650"/>
            <a:ext cx="12246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Container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311700" y="1724675"/>
            <a:ext cx="8520600" cy="10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Containers, Descriptors, and Parameter Files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144850" y="27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Containers, Descriptors, and Parameter Files</a:t>
            </a:r>
            <a:endParaRPr/>
          </a:p>
        </p:txBody>
      </p:sp>
      <p:cxnSp>
        <p:nvCxnSpPr>
          <p:cNvPr id="197" name="Google Shape;197;p26"/>
          <p:cNvCxnSpPr/>
          <p:nvPr/>
        </p:nvCxnSpPr>
        <p:spPr>
          <a:xfrm flipH="1">
            <a:off x="2927825" y="989150"/>
            <a:ext cx="9900" cy="3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26"/>
          <p:cNvSpPr txBox="1"/>
          <p:nvPr/>
        </p:nvSpPr>
        <p:spPr>
          <a:xfrm>
            <a:off x="144850" y="943725"/>
            <a:ext cx="2674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Container: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highlight>
                  <a:srgbClr val="FFFFFF"/>
                </a:highlight>
              </a:rPr>
              <a:t>Packaged up code with its all dependencies. This allows for portable software that runs quickly and reliably from one computing environment to another</a:t>
            </a:r>
            <a:r>
              <a:rPr lang="en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9" name="Google Shape;1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50" y="2743338"/>
            <a:ext cx="1130675" cy="122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014" y="3169967"/>
            <a:ext cx="294969" cy="29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144850" y="27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Containers, Descriptors, and Parameter Files</a:t>
            </a:r>
            <a:endParaRPr/>
          </a:p>
        </p:txBody>
      </p:sp>
      <p:cxnSp>
        <p:nvCxnSpPr>
          <p:cNvPr id="206" name="Google Shape;206;p27"/>
          <p:cNvCxnSpPr/>
          <p:nvPr/>
        </p:nvCxnSpPr>
        <p:spPr>
          <a:xfrm flipH="1">
            <a:off x="2927825" y="989150"/>
            <a:ext cx="9900" cy="3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p27"/>
          <p:cNvSpPr txBox="1"/>
          <p:nvPr/>
        </p:nvSpPr>
        <p:spPr>
          <a:xfrm>
            <a:off x="3095625" y="943725"/>
            <a:ext cx="2820900" cy="25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De</a:t>
            </a:r>
            <a:r>
              <a:rPr b="1" lang="en" sz="1800" u="sng"/>
              <a:t>script</a:t>
            </a:r>
            <a:r>
              <a:rPr b="1" lang="en" sz="1800"/>
              <a:t>or: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workflow language used to </a:t>
            </a:r>
            <a:r>
              <a:rPr i="1" lang="en">
                <a:solidFill>
                  <a:schemeClr val="dk2"/>
                </a:solidFill>
              </a:rPr>
              <a:t>describe</a:t>
            </a:r>
            <a:r>
              <a:rPr lang="en">
                <a:solidFill>
                  <a:schemeClr val="dk2"/>
                </a:solidFill>
              </a:rPr>
              <a:t> how to run your tool or workflow/pipeline.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Which tools/containers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What steps and when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Define parameters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I/O data 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compute requirements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Metadata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08" name="Google Shape;208;p27"/>
          <p:cNvCxnSpPr/>
          <p:nvPr/>
        </p:nvCxnSpPr>
        <p:spPr>
          <a:xfrm flipH="1">
            <a:off x="6008925" y="943725"/>
            <a:ext cx="9900" cy="3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713" y="3411512"/>
            <a:ext cx="1455470" cy="83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1183" y="3613488"/>
            <a:ext cx="1240350" cy="43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9888" y="3861150"/>
            <a:ext cx="1674480" cy="83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144850" y="943725"/>
            <a:ext cx="2674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Container: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highlight>
                  <a:srgbClr val="FFFFFF"/>
                </a:highlight>
              </a:rPr>
              <a:t>Packaged up code with its all dependencies. This allows for portable software that runs quickly and reliably from one computing environment to another</a:t>
            </a:r>
            <a:r>
              <a:rPr lang="en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13" name="Google Shape;21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150" y="2743338"/>
            <a:ext cx="1130675" cy="122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9014" y="3169967"/>
            <a:ext cx="294969" cy="29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>
            <p:ph type="title"/>
          </p:nvPr>
        </p:nvSpPr>
        <p:spPr>
          <a:xfrm>
            <a:off x="144850" y="27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Containers, Descriptors, and Parameter Files</a:t>
            </a:r>
            <a:endParaRPr/>
          </a:p>
        </p:txBody>
      </p:sp>
      <p:cxnSp>
        <p:nvCxnSpPr>
          <p:cNvPr id="220" name="Google Shape;220;p28"/>
          <p:cNvCxnSpPr/>
          <p:nvPr/>
        </p:nvCxnSpPr>
        <p:spPr>
          <a:xfrm flipH="1">
            <a:off x="2927825" y="989150"/>
            <a:ext cx="9900" cy="3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28"/>
          <p:cNvSpPr txBox="1"/>
          <p:nvPr/>
        </p:nvSpPr>
        <p:spPr>
          <a:xfrm>
            <a:off x="3095625" y="943725"/>
            <a:ext cx="2820900" cy="25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De</a:t>
            </a:r>
            <a:r>
              <a:rPr b="1" lang="en" sz="1800" u="sng"/>
              <a:t>script</a:t>
            </a:r>
            <a:r>
              <a:rPr b="1" lang="en" sz="1800"/>
              <a:t>or: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workflow language used to </a:t>
            </a:r>
            <a:r>
              <a:rPr i="1" lang="en">
                <a:solidFill>
                  <a:schemeClr val="dk2"/>
                </a:solidFill>
              </a:rPr>
              <a:t>describe</a:t>
            </a:r>
            <a:r>
              <a:rPr lang="en">
                <a:solidFill>
                  <a:schemeClr val="dk2"/>
                </a:solidFill>
              </a:rPr>
              <a:t> how to run your tool or workflow/pipeline.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Which tools/containers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What steps and when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Define parameters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I/O data 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compute requirements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Metadata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22" name="Google Shape;222;p28"/>
          <p:cNvCxnSpPr/>
          <p:nvPr/>
        </p:nvCxnSpPr>
        <p:spPr>
          <a:xfrm flipH="1">
            <a:off x="6008925" y="943725"/>
            <a:ext cx="9900" cy="3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3" name="Google Shape;2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713" y="3411512"/>
            <a:ext cx="1455470" cy="83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1183" y="3613488"/>
            <a:ext cx="1240350" cy="43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9888" y="3861150"/>
            <a:ext cx="1674480" cy="83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 txBox="1"/>
          <p:nvPr/>
        </p:nvSpPr>
        <p:spPr>
          <a:xfrm>
            <a:off x="6260975" y="943725"/>
            <a:ext cx="2658600" cy="14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Parameter File </a:t>
            </a:r>
            <a:r>
              <a:rPr lang="en" sz="1200"/>
              <a:t>(wdl, cwl)</a:t>
            </a:r>
            <a:r>
              <a:rPr b="1" lang="en" sz="1800"/>
              <a:t>:</a:t>
            </a:r>
            <a:endParaRPr b="1" sz="18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Specifies the actual input/output files (local, ftp, http, or cloud)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Set compute resources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JSON, YAML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3088" y="2502175"/>
            <a:ext cx="2820875" cy="17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/>
          <p:nvPr/>
        </p:nvSpPr>
        <p:spPr>
          <a:xfrm>
            <a:off x="144850" y="943725"/>
            <a:ext cx="2674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Container: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highlight>
                  <a:srgbClr val="FFFFFF"/>
                </a:highlight>
              </a:rPr>
              <a:t>Packaged up code with its all dependencies. This allows for portable software that runs quickly and reliably from one computing environment to another</a:t>
            </a:r>
            <a:r>
              <a:rPr lang="en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29" name="Google Shape;22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150" y="2743338"/>
            <a:ext cx="1130675" cy="122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69014" y="3169967"/>
            <a:ext cx="294969" cy="29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190575" y="210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Container Simple Example</a:t>
            </a:r>
            <a:endParaRPr sz="2400"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358475" y="938825"/>
            <a:ext cx="3411300" cy="29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Images of containers are built from dockerfiles which describe the packaged up environment: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Operating System or Base Image to build upon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Dependencies to install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Scripts or commands to run to complete </a:t>
            </a:r>
            <a:r>
              <a:rPr lang="en"/>
              <a:t>environment</a:t>
            </a:r>
            <a:r>
              <a:rPr lang="en"/>
              <a:t> set- up</a:t>
            </a:r>
            <a:endParaRPr/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850" y="417050"/>
            <a:ext cx="3797447" cy="3820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29"/>
          <p:cNvCxnSpPr/>
          <p:nvPr/>
        </p:nvCxnSpPr>
        <p:spPr>
          <a:xfrm flipH="1" rot="10800000">
            <a:off x="3510400" y="930925"/>
            <a:ext cx="2014800" cy="1442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29"/>
          <p:cNvCxnSpPr/>
          <p:nvPr/>
        </p:nvCxnSpPr>
        <p:spPr>
          <a:xfrm flipH="1" rot="10800000">
            <a:off x="3363375" y="2090925"/>
            <a:ext cx="2175000" cy="816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29"/>
          <p:cNvCxnSpPr/>
          <p:nvPr/>
        </p:nvCxnSpPr>
        <p:spPr>
          <a:xfrm>
            <a:off x="3731700" y="3373025"/>
            <a:ext cx="1732200" cy="450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type="title"/>
          </p:nvPr>
        </p:nvSpPr>
        <p:spPr>
          <a:xfrm>
            <a:off x="128550" y="343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</a:t>
            </a:r>
            <a:r>
              <a:rPr lang="en" sz="2400" u="sng"/>
              <a:t>script</a:t>
            </a:r>
            <a:r>
              <a:rPr lang="en" sz="2400"/>
              <a:t>or </a:t>
            </a:r>
            <a:r>
              <a:rPr lang="en" sz="2400"/>
              <a:t>Simple Example (wdl task snippet)</a:t>
            </a:r>
            <a:endParaRPr sz="2400"/>
          </a:p>
        </p:txBody>
      </p:sp>
      <p:sp>
        <p:nvSpPr>
          <p:cNvPr id="246" name="Google Shape;246;p30"/>
          <p:cNvSpPr txBox="1"/>
          <p:nvPr>
            <p:ph idx="1" type="body"/>
          </p:nvPr>
        </p:nvSpPr>
        <p:spPr>
          <a:xfrm>
            <a:off x="128550" y="1117063"/>
            <a:ext cx="36183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Descriptor: A</a:t>
            </a:r>
            <a:r>
              <a:rPr lang="en" sz="1400"/>
              <a:t> workflow language used to </a:t>
            </a:r>
            <a:r>
              <a:rPr i="1" lang="en" sz="1400"/>
              <a:t>describe</a:t>
            </a:r>
            <a:r>
              <a:rPr lang="en" sz="1400"/>
              <a:t> how to run your tool or workflow/pipeline.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/>
              <a:t>Define workflow into tasks and what order to run those tasks (aka a script)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/>
              <a:t>Define parameters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/>
              <a:t>Input and output files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/>
              <a:t>Parameterized commands 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/>
              <a:t>Compute requirements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/>
              <a:t>Metadata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/>
              <a:t>Authorship, contact information, etc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100" y="1017725"/>
            <a:ext cx="5035398" cy="3373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30"/>
          <p:cNvCxnSpPr/>
          <p:nvPr/>
        </p:nvCxnSpPr>
        <p:spPr>
          <a:xfrm flipH="1" rot="10800000">
            <a:off x="3205150" y="1549100"/>
            <a:ext cx="1297200" cy="938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Google Shape;249;p30"/>
          <p:cNvCxnSpPr/>
          <p:nvPr/>
        </p:nvCxnSpPr>
        <p:spPr>
          <a:xfrm flipH="1" rot="10800000">
            <a:off x="3250925" y="2800650"/>
            <a:ext cx="1152300" cy="15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0" name="Google Shape;250;p30"/>
          <p:cNvCxnSpPr/>
          <p:nvPr/>
        </p:nvCxnSpPr>
        <p:spPr>
          <a:xfrm>
            <a:off x="3083050" y="3044900"/>
            <a:ext cx="1381200" cy="282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/>
          <p:nvPr>
            <p:ph type="title"/>
          </p:nvPr>
        </p:nvSpPr>
        <p:spPr>
          <a:xfrm>
            <a:off x="311700" y="26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 File Simple Example:</a:t>
            </a:r>
            <a:endParaRPr/>
          </a:p>
        </p:txBody>
      </p:sp>
      <p:sp>
        <p:nvSpPr>
          <p:cNvPr id="256" name="Google Shape;256;p31"/>
          <p:cNvSpPr txBox="1"/>
          <p:nvPr>
            <p:ph idx="1" type="body"/>
          </p:nvPr>
        </p:nvSpPr>
        <p:spPr>
          <a:xfrm>
            <a:off x="311700" y="1053075"/>
            <a:ext cx="2420400" cy="32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87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Specify the actual input and actual files/values to use when running tasks</a:t>
            </a:r>
            <a:endParaRPr sz="1600"/>
          </a:p>
          <a:p>
            <a:pPr indent="-1587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File provisioning plug-ins allow for data to be fetched from cloud storage (s3, gs, etc.) </a:t>
            </a:r>
            <a:endParaRPr sz="1600"/>
          </a:p>
        </p:txBody>
      </p:sp>
      <p:pic>
        <p:nvPicPr>
          <p:cNvPr id="257" name="Google Shape;2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700" y="937450"/>
            <a:ext cx="6015600" cy="326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311700" y="246600"/>
            <a:ext cx="8520600" cy="5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Ways to Register to Dockstore</a:t>
            </a:r>
            <a:endParaRPr sz="2400"/>
          </a:p>
        </p:txBody>
      </p:sp>
      <p:sp>
        <p:nvSpPr>
          <p:cNvPr id="263" name="Google Shape;263;p32"/>
          <p:cNvSpPr/>
          <p:nvPr/>
        </p:nvSpPr>
        <p:spPr>
          <a:xfrm>
            <a:off x="6507225" y="1880625"/>
            <a:ext cx="1443600" cy="1400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2"/>
          <p:cNvSpPr/>
          <p:nvPr/>
        </p:nvSpPr>
        <p:spPr>
          <a:xfrm>
            <a:off x="3071437" y="836800"/>
            <a:ext cx="2638500" cy="115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2"/>
          <p:cNvSpPr/>
          <p:nvPr/>
        </p:nvSpPr>
        <p:spPr>
          <a:xfrm>
            <a:off x="1113350" y="995100"/>
            <a:ext cx="1504500" cy="2846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2"/>
          <p:cNvSpPr/>
          <p:nvPr/>
        </p:nvSpPr>
        <p:spPr>
          <a:xfrm>
            <a:off x="1256450" y="2309975"/>
            <a:ext cx="1278000" cy="14001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2"/>
          <p:cNvSpPr/>
          <p:nvPr/>
        </p:nvSpPr>
        <p:spPr>
          <a:xfrm>
            <a:off x="1328525" y="1195600"/>
            <a:ext cx="1102200" cy="10299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2"/>
          <p:cNvSpPr/>
          <p:nvPr/>
        </p:nvSpPr>
        <p:spPr>
          <a:xfrm>
            <a:off x="3187750" y="926450"/>
            <a:ext cx="890100" cy="9510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2"/>
          <p:cNvSpPr/>
          <p:nvPr/>
        </p:nvSpPr>
        <p:spPr>
          <a:xfrm>
            <a:off x="3834196" y="3183182"/>
            <a:ext cx="1005000" cy="258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2"/>
          <p:cNvSpPr txBox="1"/>
          <p:nvPr/>
        </p:nvSpPr>
        <p:spPr>
          <a:xfrm>
            <a:off x="1331556" y="1248648"/>
            <a:ext cx="13311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Containerized Tool</a:t>
            </a:r>
            <a:endParaRPr sz="900"/>
          </a:p>
        </p:txBody>
      </p:sp>
      <p:sp>
        <p:nvSpPr>
          <p:cNvPr id="271" name="Google Shape;271;p32"/>
          <p:cNvSpPr txBox="1"/>
          <p:nvPr/>
        </p:nvSpPr>
        <p:spPr>
          <a:xfrm>
            <a:off x="1344348" y="2295202"/>
            <a:ext cx="1102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Workflow: 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Tools + Descriptor </a:t>
            </a:r>
            <a:endParaRPr sz="900"/>
          </a:p>
        </p:txBody>
      </p:sp>
      <p:pic>
        <p:nvPicPr>
          <p:cNvPr id="272" name="Google Shape;2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911" y="2672600"/>
            <a:ext cx="1133081" cy="93374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2"/>
          <p:cNvSpPr txBox="1"/>
          <p:nvPr/>
        </p:nvSpPr>
        <p:spPr>
          <a:xfrm>
            <a:off x="6640513" y="2844875"/>
            <a:ext cx="1176900" cy="330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Dockstore Registration</a:t>
            </a:r>
            <a:endParaRPr sz="1000"/>
          </a:p>
        </p:txBody>
      </p:sp>
      <p:sp>
        <p:nvSpPr>
          <p:cNvPr id="274" name="Google Shape;274;p32"/>
          <p:cNvSpPr/>
          <p:nvPr/>
        </p:nvSpPr>
        <p:spPr>
          <a:xfrm>
            <a:off x="3773701" y="2149123"/>
            <a:ext cx="1176900" cy="886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2"/>
          <p:cNvSpPr/>
          <p:nvPr/>
        </p:nvSpPr>
        <p:spPr>
          <a:xfrm>
            <a:off x="3773688" y="3724425"/>
            <a:ext cx="1176900" cy="7818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6" name="Google Shape;276;p32"/>
          <p:cNvCxnSpPr>
            <a:endCxn id="274" idx="1"/>
          </p:cNvCxnSpPr>
          <p:nvPr/>
        </p:nvCxnSpPr>
        <p:spPr>
          <a:xfrm>
            <a:off x="2622901" y="2383723"/>
            <a:ext cx="1150800" cy="2085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7" name="Google Shape;277;p32"/>
          <p:cNvCxnSpPr>
            <a:stCxn id="264" idx="3"/>
          </p:cNvCxnSpPr>
          <p:nvPr/>
        </p:nvCxnSpPr>
        <p:spPr>
          <a:xfrm>
            <a:off x="5709937" y="1415500"/>
            <a:ext cx="729900" cy="5832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8" name="Google Shape;278;p32"/>
          <p:cNvSpPr txBox="1"/>
          <p:nvPr/>
        </p:nvSpPr>
        <p:spPr>
          <a:xfrm>
            <a:off x="3823213" y="2486875"/>
            <a:ext cx="1077900" cy="291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External Hosting</a:t>
            </a:r>
            <a:endParaRPr sz="1000"/>
          </a:p>
        </p:txBody>
      </p:sp>
      <p:sp>
        <p:nvSpPr>
          <p:cNvPr id="279" name="Google Shape;279;p32"/>
          <p:cNvSpPr txBox="1"/>
          <p:nvPr/>
        </p:nvSpPr>
        <p:spPr>
          <a:xfrm>
            <a:off x="3872638" y="4134425"/>
            <a:ext cx="1005000" cy="291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Host on Dockstore.org</a:t>
            </a:r>
            <a:endParaRPr sz="1000"/>
          </a:p>
        </p:txBody>
      </p:sp>
      <p:pic>
        <p:nvPicPr>
          <p:cNvPr id="280" name="Google Shape;28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5868" y="2237350"/>
            <a:ext cx="214861" cy="21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3241" y="2244844"/>
            <a:ext cx="214861" cy="20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3556" y="2225378"/>
            <a:ext cx="248115" cy="23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62428" y="2050410"/>
            <a:ext cx="1133092" cy="73547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2"/>
          <p:cNvSpPr/>
          <p:nvPr/>
        </p:nvSpPr>
        <p:spPr>
          <a:xfrm>
            <a:off x="4321362" y="1339275"/>
            <a:ext cx="1278000" cy="5985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4862" y="1401966"/>
            <a:ext cx="577113" cy="15986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2"/>
          <p:cNvSpPr txBox="1"/>
          <p:nvPr/>
        </p:nvSpPr>
        <p:spPr>
          <a:xfrm>
            <a:off x="5044812" y="1628025"/>
            <a:ext cx="483300" cy="258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Docker image</a:t>
            </a:r>
            <a:endParaRPr sz="900"/>
          </a:p>
        </p:txBody>
      </p:sp>
      <p:sp>
        <p:nvSpPr>
          <p:cNvPr id="287" name="Google Shape;287;p32"/>
          <p:cNvSpPr txBox="1"/>
          <p:nvPr/>
        </p:nvSpPr>
        <p:spPr>
          <a:xfrm>
            <a:off x="4413912" y="1628025"/>
            <a:ext cx="455400" cy="258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Build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System</a:t>
            </a:r>
            <a:endParaRPr sz="800"/>
          </a:p>
        </p:txBody>
      </p:sp>
      <p:cxnSp>
        <p:nvCxnSpPr>
          <p:cNvPr id="288" name="Google Shape;288;p32"/>
          <p:cNvCxnSpPr>
            <a:stCxn id="287" idx="3"/>
            <a:endCxn id="286" idx="1"/>
          </p:cNvCxnSpPr>
          <p:nvPr/>
        </p:nvCxnSpPr>
        <p:spPr>
          <a:xfrm>
            <a:off x="4869312" y="1757025"/>
            <a:ext cx="1755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32"/>
          <p:cNvCxnSpPr/>
          <p:nvPr/>
        </p:nvCxnSpPr>
        <p:spPr>
          <a:xfrm flipH="1" rot="10800000">
            <a:off x="4976663" y="3394538"/>
            <a:ext cx="1483200" cy="5349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0" name="Google Shape;290;p32"/>
          <p:cNvSpPr txBox="1"/>
          <p:nvPr/>
        </p:nvSpPr>
        <p:spPr>
          <a:xfrm>
            <a:off x="5276875" y="3863725"/>
            <a:ext cx="2024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(C) Store workflow descriptors on dockstore.org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291" name="Google Shape;291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73216" y="3242129"/>
            <a:ext cx="577113" cy="15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28364" y="3176367"/>
            <a:ext cx="294968" cy="2913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32"/>
          <p:cNvCxnSpPr/>
          <p:nvPr/>
        </p:nvCxnSpPr>
        <p:spPr>
          <a:xfrm rot="10800000">
            <a:off x="4243097" y="1946982"/>
            <a:ext cx="103200" cy="2472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4" name="Google Shape;294;p32"/>
          <p:cNvSpPr/>
          <p:nvPr/>
        </p:nvSpPr>
        <p:spPr>
          <a:xfrm>
            <a:off x="3294651" y="1600888"/>
            <a:ext cx="710700" cy="212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Dockerfile</a:t>
            </a:r>
            <a:endParaRPr sz="800"/>
          </a:p>
        </p:txBody>
      </p:sp>
      <p:pic>
        <p:nvPicPr>
          <p:cNvPr id="295" name="Google Shape;2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5961" y="995090"/>
            <a:ext cx="214861" cy="21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5451" y="998307"/>
            <a:ext cx="214861" cy="20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0319" y="998298"/>
            <a:ext cx="248115" cy="23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/>
          <p:nvPr/>
        </p:nvSpPr>
        <p:spPr>
          <a:xfrm>
            <a:off x="3260688" y="1247625"/>
            <a:ext cx="745500" cy="212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Descriptor</a:t>
            </a:r>
            <a:endParaRPr sz="900"/>
          </a:p>
        </p:txBody>
      </p:sp>
      <p:cxnSp>
        <p:nvCxnSpPr>
          <p:cNvPr id="299" name="Google Shape;299;p32"/>
          <p:cNvCxnSpPr>
            <a:stCxn id="294" idx="3"/>
          </p:cNvCxnSpPr>
          <p:nvPr/>
        </p:nvCxnSpPr>
        <p:spPr>
          <a:xfrm>
            <a:off x="4005351" y="1707088"/>
            <a:ext cx="393000" cy="9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0" name="Google Shape;300;p32"/>
          <p:cNvSpPr txBox="1"/>
          <p:nvPr/>
        </p:nvSpPr>
        <p:spPr>
          <a:xfrm>
            <a:off x="6163500" y="836800"/>
            <a:ext cx="17874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(A) Automated builds using quay.io and the source control repos triggering them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301" name="Google Shape;301;p32"/>
          <p:cNvCxnSpPr/>
          <p:nvPr/>
        </p:nvCxnSpPr>
        <p:spPr>
          <a:xfrm>
            <a:off x="2625175" y="2403850"/>
            <a:ext cx="1171200" cy="1401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32"/>
          <p:cNvCxnSpPr/>
          <p:nvPr/>
        </p:nvCxnSpPr>
        <p:spPr>
          <a:xfrm flipH="1" rot="10800000">
            <a:off x="4996174" y="2868873"/>
            <a:ext cx="1369800" cy="12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3" name="Google Shape;303;p32"/>
          <p:cNvSpPr txBox="1"/>
          <p:nvPr/>
        </p:nvSpPr>
        <p:spPr>
          <a:xfrm>
            <a:off x="4977113" y="2048725"/>
            <a:ext cx="1443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(B) Retrieve workflow and tool descriptors from external source control directly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304" name="Google Shape;304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34424" y="3734614"/>
            <a:ext cx="455400" cy="34710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2"/>
          <p:cNvSpPr txBox="1"/>
          <p:nvPr/>
        </p:nvSpPr>
        <p:spPr>
          <a:xfrm>
            <a:off x="3491300" y="1336238"/>
            <a:ext cx="2949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+</a:t>
            </a:r>
            <a:endParaRPr b="1" sz="1200"/>
          </a:p>
        </p:txBody>
      </p:sp>
      <p:cxnSp>
        <p:nvCxnSpPr>
          <p:cNvPr id="306" name="Google Shape;306;p32"/>
          <p:cNvCxnSpPr/>
          <p:nvPr/>
        </p:nvCxnSpPr>
        <p:spPr>
          <a:xfrm flipH="1">
            <a:off x="4384738" y="3472550"/>
            <a:ext cx="3600" cy="230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7" name="Google Shape;307;p32"/>
          <p:cNvSpPr txBox="1"/>
          <p:nvPr/>
        </p:nvSpPr>
        <p:spPr>
          <a:xfrm>
            <a:off x="5001950" y="2871200"/>
            <a:ext cx="12780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(B/C) point to docker image(s) on quay or dockerhub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08" name="Google Shape;308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53900" y="1415500"/>
            <a:ext cx="1042400" cy="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Use Cases: </a:t>
            </a:r>
            <a:r>
              <a:rPr lang="en"/>
              <a:t>Collaborations and Scale</a:t>
            </a:r>
            <a:endParaRPr/>
          </a:p>
        </p:txBody>
      </p:sp>
      <p:sp>
        <p:nvSpPr>
          <p:cNvPr id="314" name="Google Shape;314;p33"/>
          <p:cNvSpPr txBox="1"/>
          <p:nvPr>
            <p:ph idx="1" type="body"/>
          </p:nvPr>
        </p:nvSpPr>
        <p:spPr>
          <a:xfrm>
            <a:off x="311700" y="1152475"/>
            <a:ext cx="8520600" cy="13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Ex: </a:t>
            </a:r>
            <a:r>
              <a:rPr lang="en"/>
              <a:t>A team of collaborators from 8 different institutions are working together on a study that analyzes the genomes of thousands of individuals.  But…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institution uses a different compute environment for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Workstations, local machines, or small servers for development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Large analysis on various cloud platforms or different custom HPCs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Pipeline/Script is designed to work for one institution’s data but can’t easily be interchanged or doesn’t scale properly at another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Everything seems to have installed, but the output differs between compute environments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311700" y="23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Dockstore?</a:t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311700" y="803925"/>
            <a:ext cx="4301100" cy="33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Dockstore is a free and open source platform for sharing scientific tools and workflows. It is a registry of Docker-based resources described using popular workflow languages CWL, WDL, and Nextflow.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 sz="1400"/>
              <a:t>Portability</a:t>
            </a:r>
            <a:endParaRPr b="1"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/>
              <a:t>Run workflows in any environment that supports Docker	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 sz="1400"/>
              <a:t>Interoperability</a:t>
            </a:r>
            <a:endParaRPr b="1"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/>
              <a:t>Standardize computational analysis through GA4GH APIs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 sz="1400"/>
              <a:t>Reproducibility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/>
              <a:t>Create, Share, Use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/>
              <a:t>Containers + Popular descriptor languages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525" y="625463"/>
            <a:ext cx="2717624" cy="346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975" y="1704938"/>
            <a:ext cx="1130675" cy="122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1810" y="1409778"/>
            <a:ext cx="1130670" cy="6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6025" y="1184525"/>
            <a:ext cx="970600" cy="4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7725" y="1619325"/>
            <a:ext cx="662351" cy="2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3839" y="1669817"/>
            <a:ext cx="294968" cy="29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/>
          <p:nvPr/>
        </p:nvSpPr>
        <p:spPr>
          <a:xfrm>
            <a:off x="6164288" y="3190100"/>
            <a:ext cx="2184900" cy="1293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4"/>
          <p:cNvSpPr/>
          <p:nvPr/>
        </p:nvSpPr>
        <p:spPr>
          <a:xfrm>
            <a:off x="5704150" y="586750"/>
            <a:ext cx="3021900" cy="15864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4"/>
          <p:cNvSpPr/>
          <p:nvPr/>
        </p:nvSpPr>
        <p:spPr>
          <a:xfrm>
            <a:off x="6279873" y="3392153"/>
            <a:ext cx="607089" cy="814892"/>
          </a:xfrm>
          <a:prstGeom prst="flowChartMagneticDisk">
            <a:avLst/>
          </a:prstGeom>
          <a:solidFill>
            <a:srgbClr val="F9CB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4"/>
          <p:cNvSpPr/>
          <p:nvPr/>
        </p:nvSpPr>
        <p:spPr>
          <a:xfrm>
            <a:off x="7110872" y="3392153"/>
            <a:ext cx="607089" cy="814892"/>
          </a:xfrm>
          <a:prstGeom prst="flowChartMagneticDisk">
            <a:avLst/>
          </a:prstGeom>
          <a:solidFill>
            <a:srgbClr val="F9CB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9753" y="3841022"/>
            <a:ext cx="380302" cy="192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4"/>
          <p:cNvSpPr/>
          <p:nvPr/>
        </p:nvSpPr>
        <p:spPr>
          <a:xfrm>
            <a:off x="6712102" y="3603908"/>
            <a:ext cx="607089" cy="814892"/>
          </a:xfrm>
          <a:prstGeom prst="flowChartMagneticDisk">
            <a:avLst/>
          </a:prstGeom>
          <a:solidFill>
            <a:srgbClr val="F9CB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7475" y="3721876"/>
            <a:ext cx="380306" cy="31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9443" y="3886285"/>
            <a:ext cx="452410" cy="38304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4"/>
          <p:cNvSpPr/>
          <p:nvPr/>
        </p:nvSpPr>
        <p:spPr>
          <a:xfrm>
            <a:off x="7610484" y="3529617"/>
            <a:ext cx="607089" cy="814892"/>
          </a:xfrm>
          <a:prstGeom prst="flowChartMagneticDisk">
            <a:avLst/>
          </a:prstGeom>
          <a:solidFill>
            <a:srgbClr val="F9CB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7936" y="3841012"/>
            <a:ext cx="431414" cy="36526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4"/>
          <p:cNvSpPr/>
          <p:nvPr/>
        </p:nvSpPr>
        <p:spPr>
          <a:xfrm>
            <a:off x="6458125" y="2031073"/>
            <a:ext cx="1468200" cy="459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Execution Environment</a:t>
            </a:r>
            <a:endParaRPr/>
          </a:p>
        </p:txBody>
      </p:sp>
      <p:sp>
        <p:nvSpPr>
          <p:cNvPr id="330" name="Google Shape;330;p34"/>
          <p:cNvSpPr/>
          <p:nvPr/>
        </p:nvSpPr>
        <p:spPr>
          <a:xfrm>
            <a:off x="6648038" y="3045250"/>
            <a:ext cx="1254300" cy="30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 sz="1000"/>
          </a:p>
        </p:txBody>
      </p:sp>
      <p:cxnSp>
        <p:nvCxnSpPr>
          <p:cNvPr id="331" name="Google Shape;331;p34"/>
          <p:cNvCxnSpPr/>
          <p:nvPr/>
        </p:nvCxnSpPr>
        <p:spPr>
          <a:xfrm flipH="1" rot="10800000">
            <a:off x="3723975" y="2344050"/>
            <a:ext cx="2734200" cy="3291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2" name="Google Shape;332;p34"/>
          <p:cNvCxnSpPr/>
          <p:nvPr/>
        </p:nvCxnSpPr>
        <p:spPr>
          <a:xfrm>
            <a:off x="7273700" y="2503363"/>
            <a:ext cx="3000" cy="5295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333" name="Google Shape;333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9600" y="460125"/>
            <a:ext cx="2314375" cy="292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85316" y="1370413"/>
            <a:ext cx="962902" cy="103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13379" y="1121513"/>
            <a:ext cx="962900" cy="54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53488" y="931565"/>
            <a:ext cx="826579" cy="40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59584" y="1298218"/>
            <a:ext cx="564070" cy="19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441176" y="1340797"/>
            <a:ext cx="251200" cy="24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40028" y="707549"/>
            <a:ext cx="1357711" cy="7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90250" y="718175"/>
            <a:ext cx="1357725" cy="7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4"/>
          <p:cNvSpPr/>
          <p:nvPr/>
        </p:nvSpPr>
        <p:spPr>
          <a:xfrm>
            <a:off x="6513325" y="1593713"/>
            <a:ext cx="1357800" cy="302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Dockstore CLI</a:t>
            </a:r>
            <a:endParaRPr sz="1000"/>
          </a:p>
        </p:txBody>
      </p:sp>
      <p:sp>
        <p:nvSpPr>
          <p:cNvPr id="342" name="Google Shape;342;p34"/>
          <p:cNvSpPr txBox="1"/>
          <p:nvPr>
            <p:ph type="title"/>
          </p:nvPr>
        </p:nvSpPr>
        <p:spPr>
          <a:xfrm>
            <a:off x="163325" y="460125"/>
            <a:ext cx="5797200" cy="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/>
              <a:t>Solution: Interoperable Cloud Ecosystem</a:t>
            </a:r>
            <a:endParaRPr/>
          </a:p>
        </p:txBody>
      </p:sp>
      <p:pic>
        <p:nvPicPr>
          <p:cNvPr id="343" name="Google Shape;343;p3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7500" y="3576163"/>
            <a:ext cx="1963675" cy="72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4"/>
          <p:cNvSpPr txBox="1"/>
          <p:nvPr/>
        </p:nvSpPr>
        <p:spPr>
          <a:xfrm>
            <a:off x="2972950" y="3253250"/>
            <a:ext cx="30219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</a:t>
            </a:r>
            <a:r>
              <a:rPr lang="en" sz="1800">
                <a:solidFill>
                  <a:schemeClr val="dk2"/>
                </a:solidFill>
              </a:rPr>
              <a:t>tandardized APIs allow Dockstore to connect to a variety cloud execution and data storage environment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/>
          <p:nvPr>
            <p:ph idx="1" type="body"/>
          </p:nvPr>
        </p:nvSpPr>
        <p:spPr>
          <a:xfrm>
            <a:off x="4514750" y="744975"/>
            <a:ext cx="3669900" cy="16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/>
              <a:t>Partner Platforms </a:t>
            </a:r>
            <a:endParaRPr sz="14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</a:pPr>
            <a:r>
              <a:rPr lang="en" sz="1300"/>
              <a:t>DNAstack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</a:pPr>
            <a:r>
              <a:rPr lang="en" sz="1300"/>
              <a:t>DNAnexus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/>
              <a:t>Terra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</a:pPr>
            <a:r>
              <a:rPr lang="en" sz="1300"/>
              <a:t>CGC : Cancer Genomics Cloud (Seven Bridges)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/>
              <a:t>BioData Catalyst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350" name="Google Shape;350;p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050" y="300025"/>
            <a:ext cx="3991250" cy="40355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35"/>
          <p:cNvCxnSpPr/>
          <p:nvPr/>
        </p:nvCxnSpPr>
        <p:spPr>
          <a:xfrm flipH="1">
            <a:off x="3899625" y="2580375"/>
            <a:ext cx="1518600" cy="540900"/>
          </a:xfrm>
          <a:prstGeom prst="straightConnector1">
            <a:avLst/>
          </a:prstGeom>
          <a:noFill/>
          <a:ln cap="flat" cmpd="sng" w="9525">
            <a:solidFill>
              <a:srgbClr val="6D6E6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35"/>
          <p:cNvCxnSpPr/>
          <p:nvPr/>
        </p:nvCxnSpPr>
        <p:spPr>
          <a:xfrm rot="10800000">
            <a:off x="3945475" y="3952875"/>
            <a:ext cx="1488000" cy="336900"/>
          </a:xfrm>
          <a:prstGeom prst="straightConnector1">
            <a:avLst/>
          </a:prstGeom>
          <a:noFill/>
          <a:ln cap="flat" cmpd="sng" w="9525">
            <a:solidFill>
              <a:srgbClr val="6D6E6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3" name="Google Shape;353;p35"/>
          <p:cNvSpPr txBox="1"/>
          <p:nvPr/>
        </p:nvSpPr>
        <p:spPr>
          <a:xfrm>
            <a:off x="4572000" y="214325"/>
            <a:ext cx="42147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Launching Analysis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4" name="Google Shape;35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6550" y="2388075"/>
            <a:ext cx="2387400" cy="20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863" y="66775"/>
            <a:ext cx="6782274" cy="4403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63" y="0"/>
            <a:ext cx="8660273" cy="445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50" y="94700"/>
            <a:ext cx="8412302" cy="436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"/>
          <p:cNvSpPr txBox="1"/>
          <p:nvPr>
            <p:ph type="title"/>
          </p:nvPr>
        </p:nvSpPr>
        <p:spPr>
          <a:xfrm>
            <a:off x="311700" y="322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Dockstore CLI</a:t>
            </a:r>
            <a:endParaRPr/>
          </a:p>
        </p:txBody>
      </p:sp>
      <p:sp>
        <p:nvSpPr>
          <p:cNvPr id="375" name="Google Shape;375;p39"/>
          <p:cNvSpPr txBox="1"/>
          <p:nvPr>
            <p:ph idx="1" type="body"/>
          </p:nvPr>
        </p:nvSpPr>
        <p:spPr>
          <a:xfrm>
            <a:off x="311700" y="935871"/>
            <a:ext cx="8520600" cy="9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 handy command line resource for users to run content locally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/>
              <a:t>Pulls tool/workflow from dockstore 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/>
              <a:t>F</a:t>
            </a:r>
            <a:r>
              <a:rPr lang="en" sz="1200"/>
              <a:t>ile provisioning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/>
              <a:t>Execute locally with Cromwell or CWLtool</a:t>
            </a:r>
            <a:endParaRPr sz="12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76" name="Google Shape;376;p39"/>
          <p:cNvSpPr txBox="1"/>
          <p:nvPr/>
        </p:nvSpPr>
        <p:spPr>
          <a:xfrm>
            <a:off x="358000" y="2571750"/>
            <a:ext cx="8001300" cy="3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Execution with the Dockstore Command Line Interface (CLI)</a:t>
            </a:r>
            <a:endParaRPr sz="2000">
              <a:solidFill>
                <a:schemeClr val="dk2"/>
              </a:solidFill>
            </a:endParaRPr>
          </a:p>
        </p:txBody>
      </p:sp>
      <p:grpSp>
        <p:nvGrpSpPr>
          <p:cNvPr id="377" name="Google Shape;377;p39"/>
          <p:cNvGrpSpPr/>
          <p:nvPr/>
        </p:nvGrpSpPr>
        <p:grpSpPr>
          <a:xfrm>
            <a:off x="796518" y="3265461"/>
            <a:ext cx="7182283" cy="1290559"/>
            <a:chOff x="1051225" y="3116125"/>
            <a:chExt cx="7386900" cy="1398525"/>
          </a:xfrm>
        </p:grpSpPr>
        <p:sp>
          <p:nvSpPr>
            <p:cNvPr id="378" name="Google Shape;378;p39"/>
            <p:cNvSpPr/>
            <p:nvPr/>
          </p:nvSpPr>
          <p:spPr>
            <a:xfrm>
              <a:off x="1051225" y="3435250"/>
              <a:ext cx="7386900" cy="107940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1445575" y="3116125"/>
              <a:ext cx="6598200" cy="103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0" name="Google Shape;380;p39"/>
          <p:cNvSpPr/>
          <p:nvPr/>
        </p:nvSpPr>
        <p:spPr>
          <a:xfrm>
            <a:off x="1489524" y="3074891"/>
            <a:ext cx="1067100" cy="874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6D6E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provision input files</a:t>
            </a:r>
            <a:endParaRPr/>
          </a:p>
        </p:txBody>
      </p:sp>
      <p:sp>
        <p:nvSpPr>
          <p:cNvPr id="381" name="Google Shape;381;p39"/>
          <p:cNvSpPr/>
          <p:nvPr/>
        </p:nvSpPr>
        <p:spPr>
          <a:xfrm>
            <a:off x="3142924" y="3074900"/>
            <a:ext cx="1067100" cy="874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6D6E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 CWL/WDL</a:t>
            </a:r>
            <a:endParaRPr/>
          </a:p>
        </p:txBody>
      </p:sp>
      <p:sp>
        <p:nvSpPr>
          <p:cNvPr id="382" name="Google Shape;382;p39"/>
          <p:cNvSpPr/>
          <p:nvPr/>
        </p:nvSpPr>
        <p:spPr>
          <a:xfrm>
            <a:off x="4586968" y="3074900"/>
            <a:ext cx="1067100" cy="874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6D6E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execute with Cromwell /CWLtool</a:t>
            </a:r>
            <a:endParaRPr/>
          </a:p>
        </p:txBody>
      </p:sp>
      <p:sp>
        <p:nvSpPr>
          <p:cNvPr id="383" name="Google Shape;383;p39"/>
          <p:cNvSpPr/>
          <p:nvPr/>
        </p:nvSpPr>
        <p:spPr>
          <a:xfrm>
            <a:off x="6067536" y="3074900"/>
            <a:ext cx="1170900" cy="874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6D6E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provision output files </a:t>
            </a:r>
            <a:endParaRPr/>
          </a:p>
        </p:txBody>
      </p:sp>
      <p:cxnSp>
        <p:nvCxnSpPr>
          <p:cNvPr id="384" name="Google Shape;384;p39"/>
          <p:cNvCxnSpPr>
            <a:stCxn id="380" idx="3"/>
            <a:endCxn id="381" idx="1"/>
          </p:cNvCxnSpPr>
          <p:nvPr/>
        </p:nvCxnSpPr>
        <p:spPr>
          <a:xfrm>
            <a:off x="2556624" y="3512291"/>
            <a:ext cx="586200" cy="0"/>
          </a:xfrm>
          <a:prstGeom prst="straightConnector1">
            <a:avLst/>
          </a:prstGeom>
          <a:noFill/>
          <a:ln cap="flat" cmpd="sng" w="9525">
            <a:solidFill>
              <a:srgbClr val="6D6E6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5" name="Google Shape;385;p39"/>
          <p:cNvCxnSpPr>
            <a:stCxn id="381" idx="3"/>
            <a:endCxn id="382" idx="1"/>
          </p:cNvCxnSpPr>
          <p:nvPr/>
        </p:nvCxnSpPr>
        <p:spPr>
          <a:xfrm>
            <a:off x="4210024" y="3512300"/>
            <a:ext cx="376800" cy="0"/>
          </a:xfrm>
          <a:prstGeom prst="straightConnector1">
            <a:avLst/>
          </a:prstGeom>
          <a:noFill/>
          <a:ln cap="flat" cmpd="sng" w="9525">
            <a:solidFill>
              <a:srgbClr val="6D6E6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6" name="Google Shape;386;p39"/>
          <p:cNvCxnSpPr>
            <a:stCxn id="382" idx="3"/>
            <a:endCxn id="383" idx="1"/>
          </p:cNvCxnSpPr>
          <p:nvPr/>
        </p:nvCxnSpPr>
        <p:spPr>
          <a:xfrm>
            <a:off x="5654068" y="3512300"/>
            <a:ext cx="413400" cy="0"/>
          </a:xfrm>
          <a:prstGeom prst="straightConnector1">
            <a:avLst/>
          </a:prstGeom>
          <a:noFill/>
          <a:ln cap="flat" cmpd="sng" w="9525">
            <a:solidFill>
              <a:srgbClr val="6D6E6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7" name="Google Shape;387;p39"/>
          <p:cNvSpPr txBox="1"/>
          <p:nvPr/>
        </p:nvSpPr>
        <p:spPr>
          <a:xfrm>
            <a:off x="2791769" y="4213011"/>
            <a:ext cx="37266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2"/>
                </a:solidFill>
              </a:rPr>
              <a:t>Simple Dockstore Command Line</a:t>
            </a:r>
            <a:endParaRPr i="1">
              <a:solidFill>
                <a:schemeClr val="dk2"/>
              </a:solidFill>
            </a:endParaRPr>
          </a:p>
        </p:txBody>
      </p:sp>
      <p:pic>
        <p:nvPicPr>
          <p:cNvPr id="388" name="Google Shape;388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7924" y="706450"/>
            <a:ext cx="1428925" cy="10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9"/>
          <p:cNvSpPr txBox="1"/>
          <p:nvPr/>
        </p:nvSpPr>
        <p:spPr>
          <a:xfrm>
            <a:off x="525750" y="1951526"/>
            <a:ext cx="8092500" cy="57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dockstore workflow launch --entry github.com/vgteam/vg_wdl/vg_map_call_sv:svpack --json parameter.json</a:t>
            </a:r>
            <a:endParaRPr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Dockstore Features</a:t>
            </a:r>
            <a:endParaRPr/>
          </a:p>
        </p:txBody>
      </p:sp>
      <p:sp>
        <p:nvSpPr>
          <p:cNvPr id="395" name="Google Shape;395;p40"/>
          <p:cNvSpPr txBox="1"/>
          <p:nvPr>
            <p:ph idx="1" type="body"/>
          </p:nvPr>
        </p:nvSpPr>
        <p:spPr>
          <a:xfrm>
            <a:off x="311700" y="1152475"/>
            <a:ext cx="4602600" cy="30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Language Support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Syntax Highlighting and Validation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DAG visualization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Snapshot and DOI generation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Freeze workflow versions using our new snapshot feature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Request DOIs </a:t>
            </a:r>
            <a:r>
              <a:rPr lang="en"/>
              <a:t>for frozen workflows </a:t>
            </a:r>
            <a:r>
              <a:rPr lang="en"/>
              <a:t>via Zenodo to use as publication references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Prototype</a:t>
            </a:r>
            <a:r>
              <a:rPr lang="en"/>
              <a:t> for Apps and Services now public!</a:t>
            </a:r>
            <a:endParaRPr/>
          </a:p>
        </p:txBody>
      </p:sp>
      <p:pic>
        <p:nvPicPr>
          <p:cNvPr id="396" name="Google Shape;39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563" y="1401400"/>
            <a:ext cx="2410164" cy="15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1"/>
          <p:cNvSpPr txBox="1"/>
          <p:nvPr>
            <p:ph type="title"/>
          </p:nvPr>
        </p:nvSpPr>
        <p:spPr>
          <a:xfrm>
            <a:off x="311700" y="16669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Developer Details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"/>
          <p:cNvSpPr txBox="1"/>
          <p:nvPr>
            <p:ph type="title"/>
          </p:nvPr>
        </p:nvSpPr>
        <p:spPr>
          <a:xfrm>
            <a:off x="311700" y="209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Source Code and API</a:t>
            </a:r>
            <a:r>
              <a:rPr lang="en"/>
              <a:t>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7" name="Google Shape;40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50" y="858325"/>
            <a:ext cx="4212805" cy="32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2"/>
          <p:cNvSpPr txBox="1"/>
          <p:nvPr/>
        </p:nvSpPr>
        <p:spPr>
          <a:xfrm>
            <a:off x="195000" y="4163525"/>
            <a:ext cx="43317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Github: </a:t>
            </a:r>
            <a:r>
              <a:rPr lang="en" sz="1300" u="sng">
                <a:solidFill>
                  <a:schemeClr val="hlink"/>
                </a:solidFill>
                <a:hlinkClick r:id="rId4"/>
              </a:rPr>
              <a:t>https://github.com/dockstore/dockstore</a:t>
            </a:r>
            <a:endParaRPr b="1" sz="1300"/>
          </a:p>
        </p:txBody>
      </p:sp>
      <p:sp>
        <p:nvSpPr>
          <p:cNvPr id="409" name="Google Shape;409;p42"/>
          <p:cNvSpPr txBox="1"/>
          <p:nvPr/>
        </p:nvSpPr>
        <p:spPr>
          <a:xfrm>
            <a:off x="4091700" y="4163525"/>
            <a:ext cx="50523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Swagger: </a:t>
            </a:r>
            <a:r>
              <a:rPr lang="en" sz="1300" u="sng">
                <a:solidFill>
                  <a:schemeClr val="hlink"/>
                </a:solidFill>
                <a:hlinkClick r:id="rId5"/>
              </a:rPr>
              <a:t>https://dockstore.org/api/static/swagger-ui/index.html#</a:t>
            </a:r>
            <a:endParaRPr b="1" sz="1300"/>
          </a:p>
        </p:txBody>
      </p:sp>
      <p:sp>
        <p:nvSpPr>
          <p:cNvPr id="410" name="Google Shape;410;p42"/>
          <p:cNvSpPr txBox="1"/>
          <p:nvPr/>
        </p:nvSpPr>
        <p:spPr>
          <a:xfrm>
            <a:off x="6020150" y="179675"/>
            <a:ext cx="27732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https://dockstore.org/</a:t>
            </a:r>
            <a:endParaRPr sz="2000"/>
          </a:p>
        </p:txBody>
      </p:sp>
      <p:pic>
        <p:nvPicPr>
          <p:cNvPr id="411" name="Google Shape;41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2025" y="896325"/>
            <a:ext cx="3927434" cy="315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3"/>
          <p:cNvSpPr/>
          <p:nvPr/>
        </p:nvSpPr>
        <p:spPr>
          <a:xfrm>
            <a:off x="4588213" y="1911525"/>
            <a:ext cx="2786100" cy="180150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3"/>
          <p:cNvSpPr/>
          <p:nvPr/>
        </p:nvSpPr>
        <p:spPr>
          <a:xfrm>
            <a:off x="6822324" y="1817739"/>
            <a:ext cx="2184732" cy="187250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</p:txBody>
      </p:sp>
      <p:sp>
        <p:nvSpPr>
          <p:cNvPr id="418" name="Google Shape;418;p43"/>
          <p:cNvSpPr txBox="1"/>
          <p:nvPr>
            <p:ph idx="4294967295" type="body"/>
          </p:nvPr>
        </p:nvSpPr>
        <p:spPr>
          <a:xfrm>
            <a:off x="169250" y="730625"/>
            <a:ext cx="8347200" cy="10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4292E"/>
                </a:solidFill>
                <a:highlight>
                  <a:srgbClr val="FFFFFF"/>
                </a:highlight>
              </a:rPr>
              <a:t>The Global Alliance for Genomics and Health (GA4GH) Tool Registry API standard for listing and describing available tools for exchange, indexing, and searching.</a:t>
            </a:r>
            <a:endParaRPr sz="14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400"/>
              <a:buChar char="●"/>
            </a:pPr>
            <a:r>
              <a:rPr lang="en" sz="1400">
                <a:solidFill>
                  <a:srgbClr val="24292E"/>
                </a:solidFill>
                <a:highlight>
                  <a:srgbClr val="FFFFFF"/>
                </a:highlight>
              </a:rPr>
              <a:t>Dockstore implements TRS for launching tools/workflows into external analysis platforms</a:t>
            </a:r>
            <a:endParaRPr sz="14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</p:txBody>
      </p:sp>
      <p:sp>
        <p:nvSpPr>
          <p:cNvPr id="419" name="Google Shape;419;p43"/>
          <p:cNvSpPr/>
          <p:nvPr/>
        </p:nvSpPr>
        <p:spPr>
          <a:xfrm>
            <a:off x="4789488" y="2171650"/>
            <a:ext cx="1961400" cy="6510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</a:t>
            </a:r>
            <a:endParaRPr/>
          </a:p>
        </p:txBody>
      </p:sp>
      <p:sp>
        <p:nvSpPr>
          <p:cNvPr id="420" name="Google Shape;420;p43"/>
          <p:cNvSpPr/>
          <p:nvPr/>
        </p:nvSpPr>
        <p:spPr>
          <a:xfrm>
            <a:off x="4789488" y="3021524"/>
            <a:ext cx="1961400" cy="4833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</a:t>
            </a:r>
            <a:endParaRPr/>
          </a:p>
        </p:txBody>
      </p:sp>
      <p:sp>
        <p:nvSpPr>
          <p:cNvPr id="421" name="Google Shape;421;p43"/>
          <p:cNvSpPr txBox="1"/>
          <p:nvPr/>
        </p:nvSpPr>
        <p:spPr>
          <a:xfrm>
            <a:off x="4372113" y="1576835"/>
            <a:ext cx="21207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Sharing API</a:t>
            </a:r>
            <a:endParaRPr b="1"/>
          </a:p>
        </p:txBody>
      </p:sp>
      <p:sp>
        <p:nvSpPr>
          <p:cNvPr id="422" name="Google Shape;422;p43"/>
          <p:cNvSpPr txBox="1"/>
          <p:nvPr>
            <p:ph idx="4294967295" type="title"/>
          </p:nvPr>
        </p:nvSpPr>
        <p:spPr>
          <a:xfrm>
            <a:off x="169250" y="204475"/>
            <a:ext cx="78888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76092"/>
                </a:solidFill>
              </a:rPr>
              <a:t>GA4GH Tool Registry Service (TRS) API</a:t>
            </a:r>
            <a:endParaRPr/>
          </a:p>
        </p:txBody>
      </p:sp>
      <p:sp>
        <p:nvSpPr>
          <p:cNvPr id="423" name="Google Shape;423;p43"/>
          <p:cNvSpPr txBox="1"/>
          <p:nvPr/>
        </p:nvSpPr>
        <p:spPr>
          <a:xfrm>
            <a:off x="136938" y="3690250"/>
            <a:ext cx="68484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GitHub page</a:t>
            </a:r>
            <a:r>
              <a:rPr lang="en">
                <a:solidFill>
                  <a:schemeClr val="dk1"/>
                </a:solidFill>
              </a:rPr>
              <a:t>: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https://github.com/ga4gh/tool-registry-service-schemas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Latest draft release</a:t>
            </a:r>
            <a:r>
              <a:rPr lang="en">
                <a:solidFill>
                  <a:schemeClr val="dk1"/>
                </a:solidFill>
              </a:rPr>
              <a:t>: 1.0.0, working on 2.0.0 now</a:t>
            </a:r>
            <a:endParaRPr/>
          </a:p>
        </p:txBody>
      </p:sp>
      <p:sp>
        <p:nvSpPr>
          <p:cNvPr id="424" name="Google Shape;424;p43"/>
          <p:cNvSpPr txBox="1"/>
          <p:nvPr/>
        </p:nvSpPr>
        <p:spPr>
          <a:xfrm>
            <a:off x="1658164" y="2603015"/>
            <a:ext cx="4419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</p:txBody>
      </p:sp>
      <p:sp>
        <p:nvSpPr>
          <p:cNvPr id="425" name="Google Shape;425;p43"/>
          <p:cNvSpPr txBox="1"/>
          <p:nvPr/>
        </p:nvSpPr>
        <p:spPr>
          <a:xfrm>
            <a:off x="232563" y="3228899"/>
            <a:ext cx="16905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Containerized Tool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+ Descriptor </a:t>
            </a:r>
            <a:endParaRPr sz="1200"/>
          </a:p>
        </p:txBody>
      </p:sp>
      <p:pic>
        <p:nvPicPr>
          <p:cNvPr id="426" name="Google Shape;42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838" y="1975034"/>
            <a:ext cx="1767125" cy="1474166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3"/>
          <p:cNvSpPr txBox="1"/>
          <p:nvPr/>
        </p:nvSpPr>
        <p:spPr>
          <a:xfrm>
            <a:off x="2029940" y="3433776"/>
            <a:ext cx="21849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Workflow: Tools + Descriptor </a:t>
            </a:r>
            <a:endParaRPr sz="1200"/>
          </a:p>
        </p:txBody>
      </p:sp>
      <p:pic>
        <p:nvPicPr>
          <p:cNvPr id="428" name="Google Shape;428;p43"/>
          <p:cNvPicPr preferRelativeResize="0"/>
          <p:nvPr/>
        </p:nvPicPr>
        <p:blipFill rotWithShape="1">
          <a:blip r:embed="rId5">
            <a:alphaModFix/>
          </a:blip>
          <a:srcRect b="0" l="-16859" r="16859" t="0"/>
          <a:stretch/>
        </p:blipFill>
        <p:spPr>
          <a:xfrm>
            <a:off x="7747688" y="2187988"/>
            <a:ext cx="978866" cy="7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3"/>
          <p:cNvPicPr preferRelativeResize="0"/>
          <p:nvPr/>
        </p:nvPicPr>
        <p:blipFill rotWithShape="1">
          <a:blip r:embed="rId6">
            <a:alphaModFix/>
          </a:blip>
          <a:srcRect b="0" l="0" r="-9793" t="0"/>
          <a:stretch/>
        </p:blipFill>
        <p:spPr>
          <a:xfrm>
            <a:off x="7195663" y="2482813"/>
            <a:ext cx="812701" cy="74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4GH Logo.png" id="430" name="Google Shape;430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8550" y="3944075"/>
            <a:ext cx="2122192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3"/>
          <p:cNvSpPr txBox="1"/>
          <p:nvPr/>
        </p:nvSpPr>
        <p:spPr>
          <a:xfrm>
            <a:off x="5310188" y="2171525"/>
            <a:ext cx="13569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/api/ga4gh/v2/tools/{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id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}/versions/{version_id}</a:t>
            </a:r>
            <a:endParaRPr/>
          </a:p>
        </p:txBody>
      </p:sp>
      <p:sp>
        <p:nvSpPr>
          <p:cNvPr id="432" name="Google Shape;432;p43"/>
          <p:cNvSpPr txBox="1"/>
          <p:nvPr/>
        </p:nvSpPr>
        <p:spPr>
          <a:xfrm>
            <a:off x="5353025" y="3075775"/>
            <a:ext cx="13569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/api/ga4gh/v2/tools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3" name="Google Shape;433;p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8800" y="2057425"/>
            <a:ext cx="1623050" cy="12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Dockstore? (simple, tl;dr)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466775" y="1453700"/>
            <a:ext cx="4705500" cy="23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platform for sharing research software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An ‘app store’ for bioinformatics</a:t>
            </a:r>
            <a:endParaRPr b="1"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5000" y="604263"/>
            <a:ext cx="2717624" cy="346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8450" y="1683738"/>
            <a:ext cx="1130675" cy="122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4285" y="1388578"/>
            <a:ext cx="1130670" cy="6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8500" y="1163325"/>
            <a:ext cx="970600" cy="4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0200" y="1598125"/>
            <a:ext cx="662351" cy="2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46314" y="1648617"/>
            <a:ext cx="294968" cy="29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Importing workflows to Terra using TRS</a:t>
            </a:r>
            <a:endParaRPr/>
          </a:p>
        </p:txBody>
      </p:sp>
      <p:pic>
        <p:nvPicPr>
          <p:cNvPr id="439" name="Google Shape;43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25" y="1174712"/>
            <a:ext cx="1686675" cy="141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6424" y="1174700"/>
            <a:ext cx="3326279" cy="2587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" name="Google Shape;441;p44"/>
          <p:cNvCxnSpPr>
            <a:endCxn id="442" idx="1"/>
          </p:cNvCxnSpPr>
          <p:nvPr/>
        </p:nvCxnSpPr>
        <p:spPr>
          <a:xfrm flipH="1" rot="10800000">
            <a:off x="1568800" y="1963850"/>
            <a:ext cx="734700" cy="147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3" name="Google Shape;443;p44"/>
          <p:cNvCxnSpPr/>
          <p:nvPr/>
        </p:nvCxnSpPr>
        <p:spPr>
          <a:xfrm flipH="1" rot="10800000">
            <a:off x="5463500" y="1786175"/>
            <a:ext cx="594300" cy="224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444" name="Google Shape;44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4363" y="2262488"/>
            <a:ext cx="1429249" cy="182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1653" y="2830075"/>
            <a:ext cx="594644" cy="64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0207" y="2674880"/>
            <a:ext cx="594640" cy="34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3753" y="2556442"/>
            <a:ext cx="510458" cy="25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28050" y="2785060"/>
            <a:ext cx="348343" cy="12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31416" y="2811609"/>
            <a:ext cx="155129" cy="15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57775" y="1345063"/>
            <a:ext cx="2931275" cy="70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1" name="Google Shape;451;p44"/>
          <p:cNvCxnSpPr/>
          <p:nvPr/>
        </p:nvCxnSpPr>
        <p:spPr>
          <a:xfrm flipH="1" rot="10800000">
            <a:off x="7606588" y="2104975"/>
            <a:ext cx="4800" cy="48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825" y="1134650"/>
            <a:ext cx="3304013" cy="20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5"/>
          <p:cNvSpPr txBox="1"/>
          <p:nvPr>
            <p:ph type="title"/>
          </p:nvPr>
        </p:nvSpPr>
        <p:spPr>
          <a:xfrm>
            <a:off x="311700" y="373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Importing to Seven Bridges Cancer Genomics Cloud w/ TRS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8" name="Google Shape;45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425" y="1174712"/>
            <a:ext cx="1686675" cy="1419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9" name="Google Shape;459;p45"/>
          <p:cNvCxnSpPr/>
          <p:nvPr/>
        </p:nvCxnSpPr>
        <p:spPr>
          <a:xfrm flipH="1" rot="10800000">
            <a:off x="1564350" y="2193062"/>
            <a:ext cx="980100" cy="165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0" name="Google Shape;460;p45"/>
          <p:cNvCxnSpPr>
            <a:endCxn id="461" idx="1"/>
          </p:cNvCxnSpPr>
          <p:nvPr/>
        </p:nvCxnSpPr>
        <p:spPr>
          <a:xfrm flipH="1" rot="10800000">
            <a:off x="5300725" y="1940225"/>
            <a:ext cx="671700" cy="13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462" name="Google Shape;46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2313" y="2314488"/>
            <a:ext cx="1429249" cy="182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9603" y="2882075"/>
            <a:ext cx="594644" cy="64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08157" y="2726880"/>
            <a:ext cx="594640" cy="34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41703" y="2608442"/>
            <a:ext cx="510458" cy="25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16000" y="2837060"/>
            <a:ext cx="348343" cy="12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19366" y="2863609"/>
            <a:ext cx="155129" cy="1532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45"/>
          <p:cNvCxnSpPr/>
          <p:nvPr/>
        </p:nvCxnSpPr>
        <p:spPr>
          <a:xfrm flipH="1" rot="10800000">
            <a:off x="7494538" y="2156975"/>
            <a:ext cx="4800" cy="48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61" name="Google Shape;461;p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72425" y="1723487"/>
            <a:ext cx="2943739" cy="4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6"/>
          <p:cNvSpPr txBox="1"/>
          <p:nvPr>
            <p:ph type="title"/>
          </p:nvPr>
        </p:nvSpPr>
        <p:spPr>
          <a:xfrm>
            <a:off x="697525" y="149325"/>
            <a:ext cx="81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Documentation and Tutorials</a:t>
            </a:r>
            <a:endParaRPr/>
          </a:p>
        </p:txBody>
      </p:sp>
      <p:sp>
        <p:nvSpPr>
          <p:cNvPr id="474" name="Google Shape;474;p46"/>
          <p:cNvSpPr txBox="1"/>
          <p:nvPr>
            <p:ph idx="4294967295" type="body"/>
          </p:nvPr>
        </p:nvSpPr>
        <p:spPr>
          <a:xfrm>
            <a:off x="746725" y="848800"/>
            <a:ext cx="3372000" cy="24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Example Topics: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Getting Started With…(Docker, Nextflow, CWL, WDL)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Launching Tools and Workflows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Writing checker workflows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Developing File Provisioning Plugins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Creating Organizations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And many more!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475" name="Google Shape;47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050" y="722025"/>
            <a:ext cx="4602449" cy="7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9475" y="1699350"/>
            <a:ext cx="3245177" cy="3187901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6"/>
          <p:cNvSpPr txBox="1"/>
          <p:nvPr/>
        </p:nvSpPr>
        <p:spPr>
          <a:xfrm>
            <a:off x="1413025" y="2970650"/>
            <a:ext cx="27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https://docs.dockstore.org/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7"/>
          <p:cNvSpPr txBox="1"/>
          <p:nvPr>
            <p:ph type="title"/>
          </p:nvPr>
        </p:nvSpPr>
        <p:spPr>
          <a:xfrm>
            <a:off x="311700" y="353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Release (1.9.0</a:t>
            </a:r>
            <a:r>
              <a:rPr lang="en"/>
              <a:t>) </a:t>
            </a:r>
            <a:endParaRPr/>
          </a:p>
        </p:txBody>
      </p:sp>
      <p:sp>
        <p:nvSpPr>
          <p:cNvPr id="483" name="Google Shape;483;p47"/>
          <p:cNvSpPr txBox="1"/>
          <p:nvPr>
            <p:ph idx="1" type="body"/>
          </p:nvPr>
        </p:nvSpPr>
        <p:spPr>
          <a:xfrm>
            <a:off x="311700" y="1066625"/>
            <a:ext cx="8520600" cy="33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1.9.0 - couple months</a:t>
            </a:r>
            <a:endParaRPr sz="16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Workflow registration via GitHub Apps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First phase of Galaxy support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Continuing performance, security, and usability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GA4GH Tool Registry Service TRS v2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Workflow lifecycle improvement -- archiving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Refine services schema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2020 Roadmap Highlights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Galaxy - workflows and launch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Continuing development and roll out of Apps and Services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Linking ORCID accounts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More details see full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roadmap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025" y="988275"/>
            <a:ext cx="1600850" cy="116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cscgenomics.soe.ucsc.edu/wp-content/uploads/2017/06/053116-UC-Santa-Cruz-Genomics-Inst-transparent.png" id="489" name="Google Shape;48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325" y="1078225"/>
            <a:ext cx="3931399" cy="9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8"/>
          <p:cNvSpPr txBox="1"/>
          <p:nvPr>
            <p:ph type="ctrTitle"/>
          </p:nvPr>
        </p:nvSpPr>
        <p:spPr>
          <a:xfrm>
            <a:off x="311700" y="2307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The Dockstore Team</a:t>
            </a:r>
            <a:endParaRPr sz="2800"/>
          </a:p>
        </p:txBody>
      </p:sp>
      <p:sp>
        <p:nvSpPr>
          <p:cNvPr id="491" name="Google Shape;491;p48"/>
          <p:cNvSpPr txBox="1"/>
          <p:nvPr/>
        </p:nvSpPr>
        <p:spPr>
          <a:xfrm>
            <a:off x="6045000" y="2265175"/>
            <a:ext cx="1610700" cy="15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Louise Cabansay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Natalie Perez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Melaina Legaspi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Emily Soth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Andy Chen</a:t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492" name="Google Shape;492;p48"/>
          <p:cNvSpPr txBox="1"/>
          <p:nvPr/>
        </p:nvSpPr>
        <p:spPr>
          <a:xfrm>
            <a:off x="4434300" y="2265175"/>
            <a:ext cx="1610700" cy="15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Brian O’Connor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Benedict Paten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Cricket Sloan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</a:rPr>
              <a:t>Charles Overbeck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Walt Shands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David Steinberg</a:t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493" name="Google Shape;493;p48"/>
          <p:cNvSpPr txBox="1"/>
          <p:nvPr/>
        </p:nvSpPr>
        <p:spPr>
          <a:xfrm>
            <a:off x="1229100" y="2335875"/>
            <a:ext cx="1610700" cy="15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Lincoln Stein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Denis Yuen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Andrew Duncan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Gary Luu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Kathy Tran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9"/>
          <p:cNvSpPr/>
          <p:nvPr/>
        </p:nvSpPr>
        <p:spPr>
          <a:xfrm>
            <a:off x="311700" y="2304975"/>
            <a:ext cx="3687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This work was funded by the Government of Canada through Genome Canada and the Ontario Genomics Institute (OGI-168).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9" name="Google Shape;49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6" y="3006210"/>
            <a:ext cx="1408176" cy="56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825" y="916825"/>
            <a:ext cx="1600850" cy="11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9"/>
          <p:cNvSpPr/>
          <p:nvPr/>
        </p:nvSpPr>
        <p:spPr>
          <a:xfrm>
            <a:off x="4241125" y="1948900"/>
            <a:ext cx="36870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Funded by: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pic>
        <p:nvPicPr>
          <p:cNvPr descr="https://ucscgenomics.soe.ucsc.edu/wp-content/uploads/2017/06/053116-UC-Santa-Cruz-Genomics-Inst-transparent.png" id="502" name="Google Shape;50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0250" y="916825"/>
            <a:ext cx="3931399" cy="9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9"/>
          <p:cNvSpPr txBox="1"/>
          <p:nvPr>
            <p:ph type="ctrTitle"/>
          </p:nvPr>
        </p:nvSpPr>
        <p:spPr>
          <a:xfrm>
            <a:off x="311700" y="2307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Acknowledgements</a:t>
            </a:r>
            <a:endParaRPr sz="2800"/>
          </a:p>
        </p:txBody>
      </p:sp>
      <p:pic>
        <p:nvPicPr>
          <p:cNvPr id="504" name="Google Shape;50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1125" y="2304975"/>
            <a:ext cx="3329708" cy="5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41125" y="2888163"/>
            <a:ext cx="2718475" cy="3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1125" y="3332950"/>
            <a:ext cx="982850" cy="9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26376" y="3332959"/>
            <a:ext cx="982850" cy="937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0"/>
          <p:cNvSpPr txBox="1"/>
          <p:nvPr>
            <p:ph type="title"/>
          </p:nvPr>
        </p:nvSpPr>
        <p:spPr>
          <a:xfrm>
            <a:off x="311700" y="16498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Slides for Q&amp;A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1"/>
          <p:cNvSpPr txBox="1"/>
          <p:nvPr>
            <p:ph type="title"/>
          </p:nvPr>
        </p:nvSpPr>
        <p:spPr>
          <a:xfrm>
            <a:off x="240275" y="37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Dockstore Ecosystem</a:t>
            </a:r>
            <a:endParaRPr/>
          </a:p>
        </p:txBody>
      </p:sp>
      <p:pic>
        <p:nvPicPr>
          <p:cNvPr id="518" name="Google Shape;51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950" y="489000"/>
            <a:ext cx="4298701" cy="34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51"/>
          <p:cNvSpPr txBox="1"/>
          <p:nvPr/>
        </p:nvSpPr>
        <p:spPr>
          <a:xfrm>
            <a:off x="474950" y="1000325"/>
            <a:ext cx="30000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Dockstore is thankful to its many contributors, users, and partners. This community has pulled together a library of over 450 tools and workflows. In the diagram to the right we’ve highlighted a few select contributors to give a sense of what has been occuring in this space.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20" name="Google Shape;52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325" y="3050600"/>
            <a:ext cx="196110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250" y="3766425"/>
            <a:ext cx="2569242" cy="6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6200" y="1490350"/>
            <a:ext cx="642300" cy="6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TRS V1 vs TRS V2</a:t>
            </a:r>
            <a:endParaRPr/>
          </a:p>
        </p:txBody>
      </p:sp>
      <p:sp>
        <p:nvSpPr>
          <p:cNvPr id="528" name="Google Shape;528;p52"/>
          <p:cNvSpPr txBox="1"/>
          <p:nvPr/>
        </p:nvSpPr>
        <p:spPr>
          <a:xfrm>
            <a:off x="637950" y="1017725"/>
            <a:ext cx="3243000" cy="25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Breaking Changes</a:t>
            </a:r>
            <a:endParaRPr sz="16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>
                <a:solidFill>
                  <a:srgbClr val="24292E"/>
                </a:solidFill>
                <a:highlight>
                  <a:schemeClr val="lt1"/>
                </a:highlight>
              </a:rPr>
              <a:t>Conversion of syntax to better support Javascript tooling and better match other GA4GH cloud workstream APIs</a:t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" sz="1200">
                <a:solidFill>
                  <a:srgbClr val="24292E"/>
                </a:solidFill>
                <a:highlight>
                  <a:schemeClr val="lt1"/>
                </a:highlight>
              </a:rPr>
              <a:t>Removal of protobuf support</a:t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" sz="1200">
                <a:solidFill>
                  <a:srgbClr val="24292E"/>
                </a:solidFill>
                <a:highlight>
                  <a:schemeClr val="lt1"/>
                </a:highlight>
              </a:rPr>
              <a:t>Changes to better support other container types (ex Singularity and other Docker alternatives)</a:t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" sz="1200">
                <a:solidFill>
                  <a:srgbClr val="24292E"/>
                </a:solidFill>
                <a:highlight>
                  <a:schemeClr val="lt1"/>
                </a:highlight>
              </a:rPr>
              <a:t>Allow for multiple container images, multiple authors, multiple verification sources for versions of tools</a:t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</p:txBody>
      </p:sp>
      <p:sp>
        <p:nvSpPr>
          <p:cNvPr id="529" name="Google Shape;529;p52"/>
          <p:cNvSpPr txBox="1"/>
          <p:nvPr/>
        </p:nvSpPr>
        <p:spPr>
          <a:xfrm>
            <a:off x="4919325" y="1017725"/>
            <a:ext cx="3243000" cy="22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Substantial</a:t>
            </a:r>
            <a:r>
              <a:rPr lang="en" sz="1600"/>
              <a:t> Changes</a:t>
            </a:r>
            <a:endParaRPr sz="16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>
                <a:solidFill>
                  <a:srgbClr val="24292E"/>
                </a:solidFill>
                <a:highlight>
                  <a:schemeClr val="lt1"/>
                </a:highlight>
              </a:rPr>
              <a:t>Addition of Nexflow as a descriptor format</a:t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" sz="1150">
                <a:solidFill>
                  <a:srgbClr val="111111"/>
                </a:solidFill>
                <a:highlight>
                  <a:srgbClr val="EEEEFF"/>
                </a:highlight>
                <a:latin typeface="Courier New"/>
                <a:ea typeface="Courier New"/>
                <a:cs typeface="Courier New"/>
                <a:sym typeface="Courier New"/>
              </a:rPr>
              <a:t>/tools/{id}/versions/{version_id}/{type}/files</a:t>
            </a:r>
            <a:r>
              <a:rPr lang="en" sz="1200">
                <a:solidFill>
                  <a:srgbClr val="24292E"/>
                </a:solidFill>
                <a:highlight>
                  <a:schemeClr val="lt1"/>
                </a:highlight>
              </a:rPr>
              <a:t> added to describe all available files a tools</a:t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" sz="1200">
                <a:solidFill>
                  <a:srgbClr val="24292E"/>
                </a:solidFill>
                <a:highlight>
                  <a:schemeClr val="lt1"/>
                </a:highlight>
              </a:rPr>
              <a:t>Checker workflows</a:t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" sz="1200">
                <a:solidFill>
                  <a:srgbClr val="24292E"/>
                </a:solidFill>
                <a:highlight>
                  <a:schemeClr val="lt1"/>
                </a:highlight>
              </a:rPr>
              <a:t>Process for auto-generation of OpenAPI3 copy of the schema</a:t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</p:txBody>
      </p:sp>
      <p:sp>
        <p:nvSpPr>
          <p:cNvPr id="530" name="Google Shape;530;p52"/>
          <p:cNvSpPr txBox="1"/>
          <p:nvPr/>
        </p:nvSpPr>
        <p:spPr>
          <a:xfrm>
            <a:off x="508900" y="3867275"/>
            <a:ext cx="52344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information: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https://ga4gh.github.io/tool-registry-service-schemas/</a:t>
            </a:r>
            <a:endParaRPr sz="1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3"/>
          <p:cNvSpPr txBox="1"/>
          <p:nvPr>
            <p:ph type="title"/>
          </p:nvPr>
        </p:nvSpPr>
        <p:spPr>
          <a:xfrm>
            <a:off x="270875" y="429575"/>
            <a:ext cx="278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Language Support</a:t>
            </a:r>
            <a:endParaRPr sz="2400"/>
          </a:p>
        </p:txBody>
      </p:sp>
      <p:pic>
        <p:nvPicPr>
          <p:cNvPr id="536" name="Google Shape;53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775" y="261875"/>
            <a:ext cx="4751725" cy="4137327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3"/>
          <p:cNvSpPr txBox="1"/>
          <p:nvPr/>
        </p:nvSpPr>
        <p:spPr>
          <a:xfrm>
            <a:off x="326575" y="3255500"/>
            <a:ext cx="25002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https://docs.dockstore.org/docs/user-tutorials/language-support/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311700" y="1549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Dockstore useful?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problems does it solve?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4"/>
          <p:cNvSpPr txBox="1"/>
          <p:nvPr>
            <p:ph type="title"/>
          </p:nvPr>
        </p:nvSpPr>
        <p:spPr>
          <a:xfrm>
            <a:off x="166625" y="284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Ways to Register to Dockstore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3" name="Google Shape;54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275" y="735375"/>
            <a:ext cx="3975324" cy="281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00" y="1017725"/>
            <a:ext cx="2160526" cy="11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7475" y="1017725"/>
            <a:ext cx="2250751" cy="246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6" name="Google Shape;546;p54"/>
          <p:cNvCxnSpPr/>
          <p:nvPr/>
        </p:nvCxnSpPr>
        <p:spPr>
          <a:xfrm>
            <a:off x="4810850" y="770700"/>
            <a:ext cx="15000" cy="360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47" name="Google Shape;547;p54"/>
          <p:cNvSpPr txBox="1"/>
          <p:nvPr/>
        </p:nvSpPr>
        <p:spPr>
          <a:xfrm>
            <a:off x="166625" y="2571750"/>
            <a:ext cx="2160600" cy="1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Through linked account via supported public APIs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8" name="Google Shape;548;p54"/>
          <p:cNvSpPr txBox="1"/>
          <p:nvPr/>
        </p:nvSpPr>
        <p:spPr>
          <a:xfrm>
            <a:off x="5021400" y="3417400"/>
            <a:ext cx="29838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OR through manual registration pointing to external source repo or directly on Dockstore.org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5"/>
          <p:cNvSpPr txBox="1"/>
          <p:nvPr>
            <p:ph type="title"/>
          </p:nvPr>
        </p:nvSpPr>
        <p:spPr>
          <a:xfrm>
            <a:off x="311700" y="246600"/>
            <a:ext cx="8520600" cy="5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Ways to Register to Dockstore</a:t>
            </a:r>
            <a:endParaRPr sz="2400"/>
          </a:p>
        </p:txBody>
      </p:sp>
      <p:sp>
        <p:nvSpPr>
          <p:cNvPr id="554" name="Google Shape;554;p55"/>
          <p:cNvSpPr/>
          <p:nvPr/>
        </p:nvSpPr>
        <p:spPr>
          <a:xfrm>
            <a:off x="6507225" y="1880625"/>
            <a:ext cx="1443600" cy="1400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55"/>
          <p:cNvSpPr/>
          <p:nvPr/>
        </p:nvSpPr>
        <p:spPr>
          <a:xfrm>
            <a:off x="3071437" y="836800"/>
            <a:ext cx="2638500" cy="115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55"/>
          <p:cNvSpPr/>
          <p:nvPr/>
        </p:nvSpPr>
        <p:spPr>
          <a:xfrm>
            <a:off x="1113350" y="995100"/>
            <a:ext cx="1504500" cy="2846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55"/>
          <p:cNvSpPr/>
          <p:nvPr/>
        </p:nvSpPr>
        <p:spPr>
          <a:xfrm>
            <a:off x="1256450" y="2309975"/>
            <a:ext cx="1278000" cy="14001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55"/>
          <p:cNvSpPr/>
          <p:nvPr/>
        </p:nvSpPr>
        <p:spPr>
          <a:xfrm>
            <a:off x="1328525" y="1195600"/>
            <a:ext cx="1102200" cy="10299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55"/>
          <p:cNvSpPr/>
          <p:nvPr/>
        </p:nvSpPr>
        <p:spPr>
          <a:xfrm>
            <a:off x="3187750" y="926450"/>
            <a:ext cx="890100" cy="9510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55"/>
          <p:cNvSpPr/>
          <p:nvPr/>
        </p:nvSpPr>
        <p:spPr>
          <a:xfrm>
            <a:off x="3834196" y="3183182"/>
            <a:ext cx="1005000" cy="2580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55"/>
          <p:cNvSpPr txBox="1"/>
          <p:nvPr/>
        </p:nvSpPr>
        <p:spPr>
          <a:xfrm>
            <a:off x="1331556" y="1248648"/>
            <a:ext cx="13311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Containerized Tool</a:t>
            </a:r>
            <a:endParaRPr sz="900"/>
          </a:p>
        </p:txBody>
      </p:sp>
      <p:sp>
        <p:nvSpPr>
          <p:cNvPr id="562" name="Google Shape;562;p55"/>
          <p:cNvSpPr txBox="1"/>
          <p:nvPr/>
        </p:nvSpPr>
        <p:spPr>
          <a:xfrm>
            <a:off x="1344348" y="2295202"/>
            <a:ext cx="11022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Workflow: 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Tools + Descriptor </a:t>
            </a:r>
            <a:endParaRPr sz="900"/>
          </a:p>
        </p:txBody>
      </p:sp>
      <p:pic>
        <p:nvPicPr>
          <p:cNvPr id="563" name="Google Shape;56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911" y="2672600"/>
            <a:ext cx="1133081" cy="933747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55"/>
          <p:cNvSpPr txBox="1"/>
          <p:nvPr/>
        </p:nvSpPr>
        <p:spPr>
          <a:xfrm>
            <a:off x="6640513" y="2844875"/>
            <a:ext cx="1176900" cy="330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Dockstore Registration</a:t>
            </a:r>
            <a:endParaRPr sz="1000"/>
          </a:p>
        </p:txBody>
      </p:sp>
      <p:sp>
        <p:nvSpPr>
          <p:cNvPr id="565" name="Google Shape;565;p55"/>
          <p:cNvSpPr/>
          <p:nvPr/>
        </p:nvSpPr>
        <p:spPr>
          <a:xfrm>
            <a:off x="3773701" y="2149123"/>
            <a:ext cx="1176900" cy="886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55"/>
          <p:cNvSpPr/>
          <p:nvPr/>
        </p:nvSpPr>
        <p:spPr>
          <a:xfrm>
            <a:off x="3773688" y="3724425"/>
            <a:ext cx="1176900" cy="7818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7" name="Google Shape;567;p55"/>
          <p:cNvCxnSpPr>
            <a:endCxn id="565" idx="1"/>
          </p:cNvCxnSpPr>
          <p:nvPr/>
        </p:nvCxnSpPr>
        <p:spPr>
          <a:xfrm>
            <a:off x="2622901" y="2383723"/>
            <a:ext cx="1150800" cy="2085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8" name="Google Shape;568;p55"/>
          <p:cNvCxnSpPr>
            <a:stCxn id="555" idx="3"/>
          </p:cNvCxnSpPr>
          <p:nvPr/>
        </p:nvCxnSpPr>
        <p:spPr>
          <a:xfrm>
            <a:off x="5709937" y="1415500"/>
            <a:ext cx="729900" cy="5832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9" name="Google Shape;569;p55"/>
          <p:cNvSpPr txBox="1"/>
          <p:nvPr/>
        </p:nvSpPr>
        <p:spPr>
          <a:xfrm>
            <a:off x="3823213" y="2486875"/>
            <a:ext cx="1077900" cy="291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External Hosting</a:t>
            </a:r>
            <a:endParaRPr sz="1000"/>
          </a:p>
        </p:txBody>
      </p:sp>
      <p:sp>
        <p:nvSpPr>
          <p:cNvPr id="570" name="Google Shape;570;p55"/>
          <p:cNvSpPr txBox="1"/>
          <p:nvPr/>
        </p:nvSpPr>
        <p:spPr>
          <a:xfrm>
            <a:off x="3872638" y="4134425"/>
            <a:ext cx="1005000" cy="291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Host on Dockstore.org</a:t>
            </a:r>
            <a:endParaRPr sz="1000"/>
          </a:p>
        </p:txBody>
      </p:sp>
      <p:pic>
        <p:nvPicPr>
          <p:cNvPr id="571" name="Google Shape;57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5868" y="2237350"/>
            <a:ext cx="214861" cy="21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3241" y="2244844"/>
            <a:ext cx="214861" cy="20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3556" y="2225378"/>
            <a:ext cx="248115" cy="23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62428" y="2050410"/>
            <a:ext cx="1133092" cy="735474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55"/>
          <p:cNvSpPr/>
          <p:nvPr/>
        </p:nvSpPr>
        <p:spPr>
          <a:xfrm>
            <a:off x="4321362" y="1339275"/>
            <a:ext cx="1278000" cy="5985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6" name="Google Shape;576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4862" y="1401966"/>
            <a:ext cx="577113" cy="159863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55"/>
          <p:cNvSpPr txBox="1"/>
          <p:nvPr/>
        </p:nvSpPr>
        <p:spPr>
          <a:xfrm>
            <a:off x="5044812" y="1628025"/>
            <a:ext cx="483300" cy="258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Docker image</a:t>
            </a:r>
            <a:endParaRPr sz="900"/>
          </a:p>
        </p:txBody>
      </p:sp>
      <p:sp>
        <p:nvSpPr>
          <p:cNvPr id="578" name="Google Shape;578;p55"/>
          <p:cNvSpPr txBox="1"/>
          <p:nvPr/>
        </p:nvSpPr>
        <p:spPr>
          <a:xfrm>
            <a:off x="4413912" y="1628025"/>
            <a:ext cx="455400" cy="258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Build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System</a:t>
            </a:r>
            <a:endParaRPr sz="800"/>
          </a:p>
        </p:txBody>
      </p:sp>
      <p:cxnSp>
        <p:nvCxnSpPr>
          <p:cNvPr id="579" name="Google Shape;579;p55"/>
          <p:cNvCxnSpPr>
            <a:stCxn id="578" idx="3"/>
            <a:endCxn id="577" idx="1"/>
          </p:cNvCxnSpPr>
          <p:nvPr/>
        </p:nvCxnSpPr>
        <p:spPr>
          <a:xfrm>
            <a:off x="4869312" y="1757025"/>
            <a:ext cx="1755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0" name="Google Shape;580;p55"/>
          <p:cNvCxnSpPr/>
          <p:nvPr/>
        </p:nvCxnSpPr>
        <p:spPr>
          <a:xfrm flipH="1" rot="10800000">
            <a:off x="4976663" y="3394538"/>
            <a:ext cx="1483200" cy="5349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1" name="Google Shape;581;p55"/>
          <p:cNvSpPr txBox="1"/>
          <p:nvPr/>
        </p:nvSpPr>
        <p:spPr>
          <a:xfrm>
            <a:off x="6045150" y="3639050"/>
            <a:ext cx="2024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(C) Store workflow descriptors on dockstore.org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582" name="Google Shape;582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73216" y="3242129"/>
            <a:ext cx="577113" cy="15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28364" y="3176367"/>
            <a:ext cx="294968" cy="2913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4" name="Google Shape;584;p55"/>
          <p:cNvCxnSpPr/>
          <p:nvPr/>
        </p:nvCxnSpPr>
        <p:spPr>
          <a:xfrm rot="10800000">
            <a:off x="4357622" y="2014669"/>
            <a:ext cx="19200" cy="185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5" name="Google Shape;585;p55"/>
          <p:cNvSpPr/>
          <p:nvPr/>
        </p:nvSpPr>
        <p:spPr>
          <a:xfrm>
            <a:off x="3294651" y="1600888"/>
            <a:ext cx="710700" cy="212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Dockerfile</a:t>
            </a:r>
            <a:endParaRPr sz="800"/>
          </a:p>
        </p:txBody>
      </p:sp>
      <p:pic>
        <p:nvPicPr>
          <p:cNvPr id="586" name="Google Shape;58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5961" y="995090"/>
            <a:ext cx="214861" cy="21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5451" y="998307"/>
            <a:ext cx="214861" cy="20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0319" y="998298"/>
            <a:ext cx="248115" cy="230774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55"/>
          <p:cNvSpPr/>
          <p:nvPr/>
        </p:nvSpPr>
        <p:spPr>
          <a:xfrm>
            <a:off x="3260688" y="1247625"/>
            <a:ext cx="745500" cy="212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Descriptor</a:t>
            </a:r>
            <a:endParaRPr sz="900"/>
          </a:p>
        </p:txBody>
      </p:sp>
      <p:cxnSp>
        <p:nvCxnSpPr>
          <p:cNvPr id="590" name="Google Shape;590;p55"/>
          <p:cNvCxnSpPr>
            <a:stCxn id="585" idx="3"/>
          </p:cNvCxnSpPr>
          <p:nvPr/>
        </p:nvCxnSpPr>
        <p:spPr>
          <a:xfrm>
            <a:off x="4005351" y="1707088"/>
            <a:ext cx="393000" cy="9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1" name="Google Shape;591;p55"/>
          <p:cNvSpPr txBox="1"/>
          <p:nvPr/>
        </p:nvSpPr>
        <p:spPr>
          <a:xfrm>
            <a:off x="6163500" y="836800"/>
            <a:ext cx="17874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(A) Automated builds using quay.io and the source control repos triggering them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592" name="Google Shape;592;p55"/>
          <p:cNvCxnSpPr/>
          <p:nvPr/>
        </p:nvCxnSpPr>
        <p:spPr>
          <a:xfrm>
            <a:off x="2625175" y="2403850"/>
            <a:ext cx="1171200" cy="1401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3" name="Google Shape;593;p55"/>
          <p:cNvCxnSpPr/>
          <p:nvPr/>
        </p:nvCxnSpPr>
        <p:spPr>
          <a:xfrm flipH="1" rot="10800000">
            <a:off x="4996174" y="2868873"/>
            <a:ext cx="1369800" cy="12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4" name="Google Shape;594;p55"/>
          <p:cNvSpPr txBox="1"/>
          <p:nvPr/>
        </p:nvSpPr>
        <p:spPr>
          <a:xfrm>
            <a:off x="4977113" y="2048725"/>
            <a:ext cx="1443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(B) Retrieve workflow and tool descriptors from external source control directly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595" name="Google Shape;595;p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34424" y="3734614"/>
            <a:ext cx="455400" cy="347107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55"/>
          <p:cNvSpPr txBox="1"/>
          <p:nvPr/>
        </p:nvSpPr>
        <p:spPr>
          <a:xfrm>
            <a:off x="3491300" y="1336238"/>
            <a:ext cx="2949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+</a:t>
            </a:r>
            <a:endParaRPr b="1" sz="1200"/>
          </a:p>
        </p:txBody>
      </p:sp>
      <p:cxnSp>
        <p:nvCxnSpPr>
          <p:cNvPr id="597" name="Google Shape;597;p55"/>
          <p:cNvCxnSpPr/>
          <p:nvPr/>
        </p:nvCxnSpPr>
        <p:spPr>
          <a:xfrm flipH="1">
            <a:off x="4384738" y="3472550"/>
            <a:ext cx="3600" cy="230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8" name="Google Shape;598;p55"/>
          <p:cNvSpPr txBox="1"/>
          <p:nvPr/>
        </p:nvSpPr>
        <p:spPr>
          <a:xfrm>
            <a:off x="5001950" y="2871200"/>
            <a:ext cx="12780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(B/C) point to docker image(s) on quay or dockerhub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99" name="Google Shape;599;p5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53900" y="1415500"/>
            <a:ext cx="1042400" cy="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Content: Tool vs. Workflow</a:t>
            </a:r>
            <a:endParaRPr/>
          </a:p>
        </p:txBody>
      </p:sp>
      <p:sp>
        <p:nvSpPr>
          <p:cNvPr id="605" name="Google Shape;605;p56"/>
          <p:cNvSpPr/>
          <p:nvPr/>
        </p:nvSpPr>
        <p:spPr>
          <a:xfrm>
            <a:off x="2759050" y="1206575"/>
            <a:ext cx="2184900" cy="2444100"/>
          </a:xfrm>
          <a:prstGeom prst="roundRect">
            <a:avLst>
              <a:gd fmla="val 11796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</a:rPr>
              <a:t>Workflow</a:t>
            </a:r>
            <a:endParaRPr b="1" sz="1600">
              <a:solidFill>
                <a:srgbClr val="0000FF"/>
              </a:solidFill>
            </a:endParaRPr>
          </a:p>
        </p:txBody>
      </p:sp>
      <p:sp>
        <p:nvSpPr>
          <p:cNvPr id="606" name="Google Shape;606;p56"/>
          <p:cNvSpPr/>
          <p:nvPr/>
        </p:nvSpPr>
        <p:spPr>
          <a:xfrm>
            <a:off x="380975" y="1219250"/>
            <a:ext cx="1799400" cy="2444100"/>
          </a:xfrm>
          <a:prstGeom prst="roundRect">
            <a:avLst>
              <a:gd fmla="val 10618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</a:rPr>
              <a:t>Tool</a:t>
            </a:r>
            <a:endParaRPr b="1" sz="1600">
              <a:solidFill>
                <a:srgbClr val="0000FF"/>
              </a:solidFill>
            </a:endParaRPr>
          </a:p>
        </p:txBody>
      </p:sp>
      <p:sp>
        <p:nvSpPr>
          <p:cNvPr id="607" name="Google Shape;607;p56"/>
          <p:cNvSpPr txBox="1"/>
          <p:nvPr/>
        </p:nvSpPr>
        <p:spPr>
          <a:xfrm>
            <a:off x="2133412" y="2326000"/>
            <a:ext cx="6012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OR</a:t>
            </a:r>
            <a:endParaRPr b="1" sz="1600"/>
          </a:p>
        </p:txBody>
      </p:sp>
      <p:pic>
        <p:nvPicPr>
          <p:cNvPr id="608" name="Google Shape;60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337" y="1612413"/>
            <a:ext cx="1130675" cy="1223168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6"/>
          <p:cNvSpPr txBox="1"/>
          <p:nvPr/>
        </p:nvSpPr>
        <p:spPr>
          <a:xfrm>
            <a:off x="380975" y="3272400"/>
            <a:ext cx="17280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Container </a:t>
            </a:r>
            <a:r>
              <a:rPr lang="en" sz="1200">
                <a:solidFill>
                  <a:srgbClr val="000000"/>
                </a:solidFill>
              </a:rPr>
              <a:t>+ Descriptor </a:t>
            </a:r>
            <a:endParaRPr sz="1200"/>
          </a:p>
        </p:txBody>
      </p:sp>
      <p:pic>
        <p:nvPicPr>
          <p:cNvPr id="610" name="Google Shape;610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0276" y="1719197"/>
            <a:ext cx="1767125" cy="1474166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6"/>
          <p:cNvSpPr txBox="1"/>
          <p:nvPr/>
        </p:nvSpPr>
        <p:spPr>
          <a:xfrm>
            <a:off x="2802503" y="3272389"/>
            <a:ext cx="21849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Workflow: Tools + Descriptor </a:t>
            </a:r>
            <a:endParaRPr sz="1200"/>
          </a:p>
        </p:txBody>
      </p:sp>
      <p:sp>
        <p:nvSpPr>
          <p:cNvPr id="612" name="Google Shape;612;p56"/>
          <p:cNvSpPr/>
          <p:nvPr/>
        </p:nvSpPr>
        <p:spPr>
          <a:xfrm>
            <a:off x="5126850" y="2134028"/>
            <a:ext cx="1097300" cy="272800"/>
          </a:xfrm>
          <a:custGeom>
            <a:rect b="b" l="l" r="r" t="t"/>
            <a:pathLst>
              <a:path extrusionOk="0" h="10912" w="43892">
                <a:moveTo>
                  <a:pt x="0" y="7986"/>
                </a:moveTo>
                <a:cubicBezTo>
                  <a:pt x="2442" y="6659"/>
                  <a:pt x="7339" y="-464"/>
                  <a:pt x="14654" y="24"/>
                </a:cubicBezTo>
                <a:cubicBezTo>
                  <a:pt x="21969" y="512"/>
                  <a:pt x="39019" y="9097"/>
                  <a:pt x="43892" y="10912"/>
                </a:cubicBezTo>
              </a:path>
            </a:pathLst>
          </a:cu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613" name="Google Shape;613;p56"/>
          <p:cNvPicPr preferRelativeResize="0"/>
          <p:nvPr/>
        </p:nvPicPr>
        <p:blipFill rotWithShape="1">
          <a:blip r:embed="rId5">
            <a:alphaModFix/>
          </a:blip>
          <a:srcRect b="20717" l="8575" r="0" t="6258"/>
          <a:stretch/>
        </p:blipFill>
        <p:spPr>
          <a:xfrm>
            <a:off x="512100" y="2835563"/>
            <a:ext cx="777170" cy="33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2526" y="2893984"/>
            <a:ext cx="662298" cy="21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5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63600" y="1803187"/>
            <a:ext cx="2285968" cy="174237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56"/>
          <p:cNvSpPr txBox="1"/>
          <p:nvPr/>
        </p:nvSpPr>
        <p:spPr>
          <a:xfrm>
            <a:off x="380975" y="3796775"/>
            <a:ext cx="17280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 tool is single container wrapped in a descriptor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17" name="Google Shape;617;p56"/>
          <p:cNvSpPr txBox="1"/>
          <p:nvPr/>
        </p:nvSpPr>
        <p:spPr>
          <a:xfrm>
            <a:off x="2780800" y="3683225"/>
            <a:ext cx="21414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 workflow can have multiple containerized tools wrapped in a descriptor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7"/>
          <p:cNvSpPr txBox="1"/>
          <p:nvPr>
            <p:ph type="title"/>
          </p:nvPr>
        </p:nvSpPr>
        <p:spPr>
          <a:xfrm>
            <a:off x="311700" y="36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Content: tool vs workflow (example)</a:t>
            </a:r>
            <a:endParaRPr/>
          </a:p>
        </p:txBody>
      </p:sp>
      <p:sp>
        <p:nvSpPr>
          <p:cNvPr id="623" name="Google Shape;623;p57"/>
          <p:cNvSpPr/>
          <p:nvPr/>
        </p:nvSpPr>
        <p:spPr>
          <a:xfrm>
            <a:off x="2759900" y="1234450"/>
            <a:ext cx="2227500" cy="2607900"/>
          </a:xfrm>
          <a:prstGeom prst="roundRect">
            <a:avLst>
              <a:gd fmla="val 11796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000FF"/>
                </a:solidFill>
              </a:rPr>
              <a:t>Variant Calling Pipeline</a:t>
            </a:r>
            <a:endParaRPr b="1" sz="1600">
              <a:solidFill>
                <a:srgbClr val="0000FF"/>
              </a:solidFill>
            </a:endParaRPr>
          </a:p>
        </p:txBody>
      </p:sp>
      <p:sp>
        <p:nvSpPr>
          <p:cNvPr id="624" name="Google Shape;624;p57"/>
          <p:cNvSpPr/>
          <p:nvPr/>
        </p:nvSpPr>
        <p:spPr>
          <a:xfrm>
            <a:off x="345100" y="1263250"/>
            <a:ext cx="1856400" cy="2579100"/>
          </a:xfrm>
          <a:prstGeom prst="roundRect">
            <a:avLst>
              <a:gd fmla="val 10618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</a:rPr>
              <a:t>BWA-MEM</a:t>
            </a:r>
            <a:endParaRPr b="1" sz="1600">
              <a:solidFill>
                <a:srgbClr val="0000FF"/>
              </a:solidFill>
            </a:endParaRPr>
          </a:p>
        </p:txBody>
      </p:sp>
      <p:sp>
        <p:nvSpPr>
          <p:cNvPr id="625" name="Google Shape;625;p57"/>
          <p:cNvSpPr txBox="1"/>
          <p:nvPr/>
        </p:nvSpPr>
        <p:spPr>
          <a:xfrm>
            <a:off x="2155650" y="2428955"/>
            <a:ext cx="6141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OR</a:t>
            </a:r>
            <a:endParaRPr b="1" sz="1600"/>
          </a:p>
        </p:txBody>
      </p:sp>
      <p:pic>
        <p:nvPicPr>
          <p:cNvPr id="626" name="Google Shape;62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780" y="1992280"/>
            <a:ext cx="766947" cy="848617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7"/>
          <p:cNvSpPr txBox="1"/>
          <p:nvPr/>
        </p:nvSpPr>
        <p:spPr>
          <a:xfrm>
            <a:off x="304900" y="3970700"/>
            <a:ext cx="19368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 tool is single container with a descriptor that performs a single task.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28" name="Google Shape;628;p57"/>
          <p:cNvSpPr txBox="1"/>
          <p:nvPr/>
        </p:nvSpPr>
        <p:spPr>
          <a:xfrm>
            <a:off x="3157959" y="4097515"/>
            <a:ext cx="14664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29" name="Google Shape;629;p57"/>
          <p:cNvSpPr/>
          <p:nvPr/>
        </p:nvSpPr>
        <p:spPr>
          <a:xfrm>
            <a:off x="5126850" y="2134028"/>
            <a:ext cx="1097300" cy="272800"/>
          </a:xfrm>
          <a:custGeom>
            <a:rect b="b" l="l" r="r" t="t"/>
            <a:pathLst>
              <a:path extrusionOk="0" h="10912" w="43892">
                <a:moveTo>
                  <a:pt x="0" y="7986"/>
                </a:moveTo>
                <a:cubicBezTo>
                  <a:pt x="2442" y="6659"/>
                  <a:pt x="7339" y="-464"/>
                  <a:pt x="14654" y="24"/>
                </a:cubicBezTo>
                <a:cubicBezTo>
                  <a:pt x="21969" y="512"/>
                  <a:pt x="39019" y="9097"/>
                  <a:pt x="43892" y="10912"/>
                </a:cubicBezTo>
              </a:path>
            </a:pathLst>
          </a:cu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630" name="Google Shape;630;p57"/>
          <p:cNvPicPr preferRelativeResize="0"/>
          <p:nvPr/>
        </p:nvPicPr>
        <p:blipFill rotWithShape="1">
          <a:blip r:embed="rId4">
            <a:alphaModFix/>
          </a:blip>
          <a:srcRect b="20717" l="8575" r="0" t="6258"/>
          <a:stretch/>
        </p:blipFill>
        <p:spPr>
          <a:xfrm>
            <a:off x="481451" y="3130731"/>
            <a:ext cx="801760" cy="35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8990" y="3192402"/>
            <a:ext cx="683252" cy="226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63600" y="1803187"/>
            <a:ext cx="2285968" cy="174237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7"/>
          <p:cNvSpPr txBox="1"/>
          <p:nvPr/>
        </p:nvSpPr>
        <p:spPr>
          <a:xfrm>
            <a:off x="942100" y="902600"/>
            <a:ext cx="6624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</a:rPr>
              <a:t>Tool</a:t>
            </a:r>
            <a:endParaRPr/>
          </a:p>
        </p:txBody>
      </p:sp>
      <p:sp>
        <p:nvSpPr>
          <p:cNvPr id="634" name="Google Shape;634;p57"/>
          <p:cNvSpPr txBox="1"/>
          <p:nvPr/>
        </p:nvSpPr>
        <p:spPr>
          <a:xfrm>
            <a:off x="3326244" y="873750"/>
            <a:ext cx="11298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</a:rPr>
              <a:t>Workflow</a:t>
            </a:r>
            <a:endParaRPr/>
          </a:p>
        </p:txBody>
      </p:sp>
      <p:sp>
        <p:nvSpPr>
          <p:cNvPr id="635" name="Google Shape;635;p57"/>
          <p:cNvSpPr txBox="1"/>
          <p:nvPr/>
        </p:nvSpPr>
        <p:spPr>
          <a:xfrm>
            <a:off x="1261942" y="1812898"/>
            <a:ext cx="8937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Debian OS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binaries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GNU Make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GCC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zlibs</a:t>
            </a:r>
            <a:endParaRPr sz="1000"/>
          </a:p>
        </p:txBody>
      </p:sp>
      <p:cxnSp>
        <p:nvCxnSpPr>
          <p:cNvPr id="636" name="Google Shape;636;p57"/>
          <p:cNvCxnSpPr/>
          <p:nvPr/>
        </p:nvCxnSpPr>
        <p:spPr>
          <a:xfrm flipH="1" rot="10800000">
            <a:off x="1065840" y="1954967"/>
            <a:ext cx="189900" cy="21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7" name="Google Shape;637;p57"/>
          <p:cNvCxnSpPr/>
          <p:nvPr/>
        </p:nvCxnSpPr>
        <p:spPr>
          <a:xfrm flipH="1" rot="-5400000">
            <a:off x="1063708" y="2646577"/>
            <a:ext cx="194400" cy="21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8" name="Google Shape;638;p57"/>
          <p:cNvPicPr preferRelativeResize="0"/>
          <p:nvPr/>
        </p:nvPicPr>
        <p:blipFill rotWithShape="1">
          <a:blip r:embed="rId8">
            <a:alphaModFix/>
          </a:blip>
          <a:srcRect b="10424" l="9548" r="10142" t="5773"/>
          <a:stretch/>
        </p:blipFill>
        <p:spPr>
          <a:xfrm>
            <a:off x="2819288" y="1992269"/>
            <a:ext cx="2108713" cy="165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35725" y="2123350"/>
            <a:ext cx="801750" cy="8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64288" y="2881500"/>
            <a:ext cx="848625" cy="8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72775" y="2508075"/>
            <a:ext cx="801750" cy="8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57"/>
          <p:cNvSpPr txBox="1"/>
          <p:nvPr/>
        </p:nvSpPr>
        <p:spPr>
          <a:xfrm>
            <a:off x="4051475" y="2386900"/>
            <a:ext cx="6831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processing</a:t>
            </a:r>
            <a:endParaRPr sz="800"/>
          </a:p>
        </p:txBody>
      </p:sp>
      <p:sp>
        <p:nvSpPr>
          <p:cNvPr id="643" name="Google Shape;643;p57"/>
          <p:cNvSpPr txBox="1"/>
          <p:nvPr/>
        </p:nvSpPr>
        <p:spPr>
          <a:xfrm>
            <a:off x="3532100" y="2780350"/>
            <a:ext cx="6831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alignment</a:t>
            </a:r>
            <a:endParaRPr sz="800"/>
          </a:p>
        </p:txBody>
      </p:sp>
      <p:sp>
        <p:nvSpPr>
          <p:cNvPr id="644" name="Google Shape;644;p57"/>
          <p:cNvSpPr txBox="1"/>
          <p:nvPr/>
        </p:nvSpPr>
        <p:spPr>
          <a:xfrm>
            <a:off x="2900725" y="3139900"/>
            <a:ext cx="6831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call variants</a:t>
            </a:r>
            <a:endParaRPr sz="800"/>
          </a:p>
        </p:txBody>
      </p:sp>
      <p:sp>
        <p:nvSpPr>
          <p:cNvPr id="645" name="Google Shape;645;p57"/>
          <p:cNvSpPr txBox="1"/>
          <p:nvPr/>
        </p:nvSpPr>
        <p:spPr>
          <a:xfrm>
            <a:off x="2748150" y="3798650"/>
            <a:ext cx="22860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 workflow can have multiple containers wrapped in a descriptor and performs multiple tasks.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8"/>
          <p:cNvSpPr txBox="1"/>
          <p:nvPr>
            <p:ph type="title"/>
          </p:nvPr>
        </p:nvSpPr>
        <p:spPr>
          <a:xfrm>
            <a:off x="163325" y="178250"/>
            <a:ext cx="5797200" cy="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Dockstore &amp; GA4GH Cloud Workstream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58"/>
          <p:cNvSpPr/>
          <p:nvPr/>
        </p:nvSpPr>
        <p:spPr>
          <a:xfrm>
            <a:off x="6480138" y="3223125"/>
            <a:ext cx="2184900" cy="1293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58"/>
          <p:cNvSpPr/>
          <p:nvPr/>
        </p:nvSpPr>
        <p:spPr>
          <a:xfrm>
            <a:off x="6059250" y="412100"/>
            <a:ext cx="3021900" cy="15864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58"/>
          <p:cNvSpPr/>
          <p:nvPr/>
        </p:nvSpPr>
        <p:spPr>
          <a:xfrm>
            <a:off x="2815550" y="1639700"/>
            <a:ext cx="1977300" cy="17868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58"/>
          <p:cNvSpPr/>
          <p:nvPr/>
        </p:nvSpPr>
        <p:spPr>
          <a:xfrm>
            <a:off x="243050" y="1049900"/>
            <a:ext cx="2079000" cy="3182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58"/>
          <p:cNvSpPr txBox="1"/>
          <p:nvPr/>
        </p:nvSpPr>
        <p:spPr>
          <a:xfrm>
            <a:off x="311350" y="1147075"/>
            <a:ext cx="19179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Containerized Tool </a:t>
            </a:r>
            <a:r>
              <a:rPr lang="en" sz="1200">
                <a:solidFill>
                  <a:schemeClr val="dk1"/>
                </a:solidFill>
              </a:rPr>
              <a:t>+ Descriptor </a:t>
            </a:r>
            <a:endParaRPr sz="1200"/>
          </a:p>
        </p:txBody>
      </p:sp>
      <p:sp>
        <p:nvSpPr>
          <p:cNvPr id="656" name="Google Shape;656;p58"/>
          <p:cNvSpPr txBox="1"/>
          <p:nvPr/>
        </p:nvSpPr>
        <p:spPr>
          <a:xfrm>
            <a:off x="210090" y="2293051"/>
            <a:ext cx="21849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Workflow: Tools + Descriptor </a:t>
            </a:r>
            <a:endParaRPr sz="1200"/>
          </a:p>
        </p:txBody>
      </p:sp>
      <p:pic>
        <p:nvPicPr>
          <p:cNvPr id="657" name="Google Shape;65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76" y="2673334"/>
            <a:ext cx="1767125" cy="1474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200" y="1285550"/>
            <a:ext cx="1130675" cy="122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7557" y="1983676"/>
            <a:ext cx="450181" cy="13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3068" y="1931590"/>
            <a:ext cx="167605" cy="18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89635" y="2540682"/>
            <a:ext cx="167605" cy="17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3077" y="3077143"/>
            <a:ext cx="193546" cy="20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69672" y="3076812"/>
            <a:ext cx="273335" cy="30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25174" y="3030159"/>
            <a:ext cx="295224" cy="22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26851" y="2016889"/>
            <a:ext cx="193547" cy="21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69561" y="2534882"/>
            <a:ext cx="167605" cy="191391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8"/>
          <p:cNvSpPr/>
          <p:nvPr/>
        </p:nvSpPr>
        <p:spPr>
          <a:xfrm>
            <a:off x="6595723" y="3425178"/>
            <a:ext cx="607089" cy="814892"/>
          </a:xfrm>
          <a:prstGeom prst="flowChartMagneticDisk">
            <a:avLst/>
          </a:prstGeom>
          <a:solidFill>
            <a:srgbClr val="F9CB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58"/>
          <p:cNvSpPr/>
          <p:nvPr/>
        </p:nvSpPr>
        <p:spPr>
          <a:xfrm>
            <a:off x="7426722" y="3425178"/>
            <a:ext cx="607089" cy="814892"/>
          </a:xfrm>
          <a:prstGeom prst="flowChartMagneticDisk">
            <a:avLst/>
          </a:prstGeom>
          <a:solidFill>
            <a:srgbClr val="F9CB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9" name="Google Shape;669;p5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05603" y="3874047"/>
            <a:ext cx="380302" cy="192102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8"/>
          <p:cNvSpPr/>
          <p:nvPr/>
        </p:nvSpPr>
        <p:spPr>
          <a:xfrm>
            <a:off x="7027952" y="3636933"/>
            <a:ext cx="607089" cy="814892"/>
          </a:xfrm>
          <a:prstGeom prst="flowChartMagneticDisk">
            <a:avLst/>
          </a:prstGeom>
          <a:solidFill>
            <a:srgbClr val="F9CB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1" name="Google Shape;671;p5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653325" y="3754901"/>
            <a:ext cx="380306" cy="31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5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105293" y="3919310"/>
            <a:ext cx="452410" cy="38304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58"/>
          <p:cNvSpPr/>
          <p:nvPr/>
        </p:nvSpPr>
        <p:spPr>
          <a:xfrm>
            <a:off x="7926334" y="3562642"/>
            <a:ext cx="607089" cy="814892"/>
          </a:xfrm>
          <a:prstGeom prst="flowChartMagneticDisk">
            <a:avLst/>
          </a:prstGeom>
          <a:solidFill>
            <a:srgbClr val="F9CB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4" name="Google Shape;674;p5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033786" y="3874037"/>
            <a:ext cx="431414" cy="365266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58"/>
          <p:cNvSpPr/>
          <p:nvPr/>
        </p:nvSpPr>
        <p:spPr>
          <a:xfrm>
            <a:off x="3069368" y="1491400"/>
            <a:ext cx="1468200" cy="3024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TRS</a:t>
            </a:r>
            <a:endParaRPr/>
          </a:p>
        </p:txBody>
      </p:sp>
      <p:sp>
        <p:nvSpPr>
          <p:cNvPr id="676" name="Google Shape;676;p58"/>
          <p:cNvSpPr/>
          <p:nvPr/>
        </p:nvSpPr>
        <p:spPr>
          <a:xfrm>
            <a:off x="5162738" y="2249250"/>
            <a:ext cx="1202580" cy="575478"/>
          </a:xfrm>
          <a:prstGeom prst="flowChartTerminator">
            <a:avLst/>
          </a:prstGeom>
          <a:solidFill>
            <a:srgbClr val="FCE5CD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Orchestrator</a:t>
            </a:r>
            <a:endParaRPr sz="1200"/>
          </a:p>
        </p:txBody>
      </p:sp>
      <p:sp>
        <p:nvSpPr>
          <p:cNvPr id="677" name="Google Shape;677;p58"/>
          <p:cNvSpPr/>
          <p:nvPr/>
        </p:nvSpPr>
        <p:spPr>
          <a:xfrm>
            <a:off x="6836088" y="1883787"/>
            <a:ext cx="1468200" cy="373800"/>
          </a:xfrm>
          <a:prstGeom prst="rect">
            <a:avLst/>
          </a:prstGeom>
          <a:solidFill>
            <a:srgbClr val="B4A7D6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</a:t>
            </a:r>
            <a:endParaRPr/>
          </a:p>
        </p:txBody>
      </p:sp>
      <p:sp>
        <p:nvSpPr>
          <p:cNvPr id="678" name="Google Shape;678;p58"/>
          <p:cNvSpPr/>
          <p:nvPr/>
        </p:nvSpPr>
        <p:spPr>
          <a:xfrm>
            <a:off x="6963888" y="3078275"/>
            <a:ext cx="1254300" cy="3024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DRS</a:t>
            </a:r>
            <a:endParaRPr sz="1000"/>
          </a:p>
        </p:txBody>
      </p:sp>
      <p:cxnSp>
        <p:nvCxnSpPr>
          <p:cNvPr id="679" name="Google Shape;679;p58"/>
          <p:cNvCxnSpPr>
            <a:endCxn id="653" idx="1"/>
          </p:cNvCxnSpPr>
          <p:nvPr/>
        </p:nvCxnSpPr>
        <p:spPr>
          <a:xfrm flipH="1" rot="10800000">
            <a:off x="2322050" y="2533100"/>
            <a:ext cx="493500" cy="78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0" name="Google Shape;680;p58"/>
          <p:cNvCxnSpPr>
            <a:stCxn id="653" idx="3"/>
            <a:endCxn id="676" idx="1"/>
          </p:cNvCxnSpPr>
          <p:nvPr/>
        </p:nvCxnSpPr>
        <p:spPr>
          <a:xfrm>
            <a:off x="4792850" y="2533100"/>
            <a:ext cx="369900" cy="39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1" name="Google Shape;681;p58"/>
          <p:cNvCxnSpPr>
            <a:stCxn id="676" idx="3"/>
          </p:cNvCxnSpPr>
          <p:nvPr/>
        </p:nvCxnSpPr>
        <p:spPr>
          <a:xfrm flipH="1" rot="10800000">
            <a:off x="6365318" y="2148789"/>
            <a:ext cx="480000" cy="388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2" name="Google Shape;682;p58"/>
          <p:cNvCxnSpPr/>
          <p:nvPr/>
        </p:nvCxnSpPr>
        <p:spPr>
          <a:xfrm>
            <a:off x="7560600" y="2309413"/>
            <a:ext cx="24000" cy="717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683" name="Google Shape;683;p5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235588" y="2172275"/>
            <a:ext cx="1202575" cy="9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5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35425" y="545150"/>
            <a:ext cx="847555" cy="3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58"/>
          <p:cNvSpPr/>
          <p:nvPr/>
        </p:nvSpPr>
        <p:spPr>
          <a:xfrm>
            <a:off x="6223625" y="1617850"/>
            <a:ext cx="1254300" cy="2016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7778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lambda+Cromwell</a:t>
            </a:r>
            <a:endParaRPr sz="1000"/>
          </a:p>
        </p:txBody>
      </p:sp>
      <p:pic>
        <p:nvPicPr>
          <p:cNvPr id="686" name="Google Shape;686;p5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988275" y="591225"/>
            <a:ext cx="962848" cy="302401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58"/>
          <p:cNvSpPr/>
          <p:nvPr/>
        </p:nvSpPr>
        <p:spPr>
          <a:xfrm>
            <a:off x="7560600" y="1617775"/>
            <a:ext cx="1297200" cy="2016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7778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Cromwell</a:t>
            </a:r>
            <a:endParaRPr sz="1000"/>
          </a:p>
        </p:txBody>
      </p:sp>
      <p:pic>
        <p:nvPicPr>
          <p:cNvPr id="688" name="Google Shape;688;p5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241027" y="412025"/>
            <a:ext cx="575475" cy="5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58"/>
          <p:cNvSpPr/>
          <p:nvPr/>
        </p:nvSpPr>
        <p:spPr>
          <a:xfrm>
            <a:off x="6223625" y="1357175"/>
            <a:ext cx="963000" cy="185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7778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CWLtool</a:t>
            </a:r>
            <a:endParaRPr sz="1000"/>
          </a:p>
        </p:txBody>
      </p:sp>
      <p:sp>
        <p:nvSpPr>
          <p:cNvPr id="690" name="Google Shape;690;p58"/>
          <p:cNvSpPr/>
          <p:nvPr/>
        </p:nvSpPr>
        <p:spPr>
          <a:xfrm>
            <a:off x="7235350" y="1351925"/>
            <a:ext cx="847500" cy="2016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7778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Arvados</a:t>
            </a:r>
            <a:endParaRPr sz="1000"/>
          </a:p>
        </p:txBody>
      </p:sp>
      <p:sp>
        <p:nvSpPr>
          <p:cNvPr id="691" name="Google Shape;691;p58"/>
          <p:cNvSpPr/>
          <p:nvPr/>
        </p:nvSpPr>
        <p:spPr>
          <a:xfrm>
            <a:off x="8131575" y="1351925"/>
            <a:ext cx="654600" cy="2016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7778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TOIL</a:t>
            </a:r>
            <a:endParaRPr sz="1000"/>
          </a:p>
        </p:txBody>
      </p:sp>
      <p:pic>
        <p:nvPicPr>
          <p:cNvPr id="692" name="Google Shape;692;p5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223624" y="1045750"/>
            <a:ext cx="962850" cy="27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5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286550" y="901576"/>
            <a:ext cx="617325" cy="40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9"/>
          <p:cNvSpPr/>
          <p:nvPr/>
        </p:nvSpPr>
        <p:spPr>
          <a:xfrm>
            <a:off x="5721675" y="789113"/>
            <a:ext cx="3062700" cy="28977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9" name="Google Shape;69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775" y="1012050"/>
            <a:ext cx="1271875" cy="556651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59"/>
          <p:cNvSpPr/>
          <p:nvPr/>
        </p:nvSpPr>
        <p:spPr>
          <a:xfrm>
            <a:off x="365325" y="801625"/>
            <a:ext cx="2335800" cy="2889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5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Collaborations - </a:t>
            </a:r>
            <a:r>
              <a:rPr i="1" lang="en" sz="2200"/>
              <a:t>The Commons Alliance and Other  Projects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F497D"/>
              </a:solidFill>
            </a:endParaRPr>
          </a:p>
        </p:txBody>
      </p:sp>
      <p:sp>
        <p:nvSpPr>
          <p:cNvPr id="702" name="Google Shape;702;p59"/>
          <p:cNvSpPr txBox="1"/>
          <p:nvPr>
            <p:ph idx="1" type="body"/>
          </p:nvPr>
        </p:nvSpPr>
        <p:spPr>
          <a:xfrm>
            <a:off x="269400" y="3703425"/>
            <a:ext cx="86052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/>
              <a:t>Dockstore will serve as an official workflow provider for the Commons Alliance, a common infrastructure collaboration to facilitate combining </a:t>
            </a:r>
            <a:r>
              <a:rPr b="1" i="1" lang="en"/>
              <a:t>Data + Cloud Compute</a:t>
            </a:r>
            <a:endParaRPr b="1" i="1"/>
          </a:p>
        </p:txBody>
      </p:sp>
      <p:pic>
        <p:nvPicPr>
          <p:cNvPr id="703" name="Google Shape;70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8325" y="1836745"/>
            <a:ext cx="962125" cy="8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551" y="2262262"/>
            <a:ext cx="1885720" cy="3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813" y="1049688"/>
            <a:ext cx="1399500" cy="103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81400" y="1082875"/>
            <a:ext cx="2080750" cy="695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59"/>
          <p:cNvSpPr/>
          <p:nvPr/>
        </p:nvSpPr>
        <p:spPr>
          <a:xfrm>
            <a:off x="2926350" y="793325"/>
            <a:ext cx="2570100" cy="2889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59"/>
          <p:cNvSpPr txBox="1"/>
          <p:nvPr/>
        </p:nvSpPr>
        <p:spPr>
          <a:xfrm>
            <a:off x="492825" y="2888350"/>
            <a:ext cx="20808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F497D"/>
                </a:solidFill>
              </a:rPr>
              <a:t>NHLBI Data STAGE</a:t>
            </a:r>
            <a:endParaRPr b="1" sz="1900">
              <a:solidFill>
                <a:srgbClr val="1F497D"/>
              </a:solidFill>
            </a:endParaRPr>
          </a:p>
        </p:txBody>
      </p:sp>
      <p:sp>
        <p:nvSpPr>
          <p:cNvPr id="709" name="Google Shape;709;p59"/>
          <p:cNvSpPr txBox="1"/>
          <p:nvPr/>
        </p:nvSpPr>
        <p:spPr>
          <a:xfrm>
            <a:off x="3159450" y="2888350"/>
            <a:ext cx="20808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F497D"/>
                </a:solidFill>
              </a:rPr>
              <a:t>NHGRI</a:t>
            </a:r>
            <a:br>
              <a:rPr b="1" lang="en" sz="1900">
                <a:solidFill>
                  <a:srgbClr val="1F497D"/>
                </a:solidFill>
              </a:rPr>
            </a:br>
            <a:r>
              <a:rPr b="1" lang="en" sz="1900">
                <a:solidFill>
                  <a:srgbClr val="1F497D"/>
                </a:solidFill>
              </a:rPr>
              <a:t>AnVIL</a:t>
            </a:r>
            <a:endParaRPr b="1" sz="1900">
              <a:solidFill>
                <a:srgbClr val="1F497D"/>
              </a:solidFill>
            </a:endParaRPr>
          </a:p>
        </p:txBody>
      </p:sp>
      <p:sp>
        <p:nvSpPr>
          <p:cNvPr id="710" name="Google Shape;710;p59"/>
          <p:cNvSpPr txBox="1"/>
          <p:nvPr/>
        </p:nvSpPr>
        <p:spPr>
          <a:xfrm>
            <a:off x="5733225" y="2934450"/>
            <a:ext cx="30627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666666"/>
                </a:solidFill>
              </a:rPr>
              <a:t>And Many Others</a:t>
            </a:r>
            <a:endParaRPr b="1" i="1" sz="1800">
              <a:solidFill>
                <a:srgbClr val="666666"/>
              </a:solidFill>
            </a:endParaRPr>
          </a:p>
        </p:txBody>
      </p:sp>
      <p:pic>
        <p:nvPicPr>
          <p:cNvPr id="711" name="Google Shape;711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56433" y="1812874"/>
            <a:ext cx="2593189" cy="39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90775" y="2373650"/>
            <a:ext cx="1354926" cy="39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58072" y="2437065"/>
            <a:ext cx="1271875" cy="32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16550" y="1129688"/>
            <a:ext cx="1354925" cy="342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Simplest Use Case: S</a:t>
            </a:r>
            <a:r>
              <a:rPr lang="en"/>
              <a:t>earch and Findability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311700" y="1152475"/>
            <a:ext cx="8520600" cy="13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researcher</a:t>
            </a:r>
            <a:r>
              <a:rPr lang="en"/>
              <a:t> wants to do some type of genomics work (assembly, alignment, variant calling, GWAS, etc.)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software can be used for the job?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works with their data?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 do they download the software? What version?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34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Dockstore as a Registry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84450" y="1099600"/>
            <a:ext cx="4035900" cy="18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Searchable</a:t>
            </a:r>
            <a:r>
              <a:rPr lang="en" sz="1600"/>
              <a:t> and </a:t>
            </a:r>
            <a:r>
              <a:rPr b="1" lang="en" sz="1600"/>
              <a:t>Centralized</a:t>
            </a:r>
            <a:r>
              <a:rPr lang="en" sz="1600"/>
              <a:t> catalogue of bioinformatics tools and workflows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/>
              <a:t>Many ways to get tools and workflows into Dockstore!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/>
              <a:t>External Hosting: Github, Bitbucket, Gitlab, Quay.io, Docker Hub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/>
              <a:t>Direct Hosting (descriptors)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5156425" y="1099600"/>
            <a:ext cx="3101400" cy="2613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295" y="1371277"/>
            <a:ext cx="706150" cy="22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7023" y="1286759"/>
            <a:ext cx="262907" cy="30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9497" y="2275115"/>
            <a:ext cx="262907" cy="29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3129" y="3145614"/>
            <a:ext cx="303599" cy="32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96208" y="3145077"/>
            <a:ext cx="428756" cy="49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7571" y="3069374"/>
            <a:ext cx="463090" cy="365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27063" y="1425171"/>
            <a:ext cx="303599" cy="34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50919" y="2265703"/>
            <a:ext cx="262906" cy="31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15299" y="1677311"/>
            <a:ext cx="1886369" cy="148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697525" y="149325"/>
            <a:ext cx="81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Functionality</a:t>
            </a:r>
            <a:endParaRPr/>
          </a:p>
        </p:txBody>
      </p:sp>
      <p:sp>
        <p:nvSpPr>
          <p:cNvPr id="150" name="Google Shape;150;p21"/>
          <p:cNvSpPr txBox="1"/>
          <p:nvPr>
            <p:ph idx="4294967295" type="body"/>
          </p:nvPr>
        </p:nvSpPr>
        <p:spPr>
          <a:xfrm>
            <a:off x="697525" y="788975"/>
            <a:ext cx="411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/>
              <a:t>Search by name, author, organization, descriptor, etc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/>
              <a:t>Filter results using facets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/>
              <a:t>Descriptor Language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/>
              <a:t>Labels</a:t>
            </a:r>
            <a:endParaRPr b="1" sz="1400"/>
          </a:p>
        </p:txBody>
      </p:sp>
      <p:pic>
        <p:nvPicPr>
          <p:cNvPr id="151" name="Google Shape;151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100" r="-2100" t="0"/>
          <a:stretch/>
        </p:blipFill>
        <p:spPr>
          <a:xfrm>
            <a:off x="5073825" y="854100"/>
            <a:ext cx="3880774" cy="32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950" y="2367050"/>
            <a:ext cx="4110599" cy="254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239400" y="360925"/>
            <a:ext cx="3512100" cy="9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Organizations and Collections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311700" y="1434875"/>
            <a:ext cx="3367500" cy="29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Organizations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place for groups, labs, consortiums, etc to showcase their projects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Markdown descriptions 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Membership roles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/>
              <a:t>Collections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Group of tools/workflows into highlighted by an organization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Markdown descriptions</a:t>
            </a:r>
            <a:endParaRPr/>
          </a:p>
        </p:txBody>
      </p:sp>
      <p:pic>
        <p:nvPicPr>
          <p:cNvPr id="159" name="Google Shape;159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5575" y="484775"/>
            <a:ext cx="4844099" cy="350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</a:t>
            </a:r>
            <a:r>
              <a:rPr lang="en"/>
              <a:t> Use Case: </a:t>
            </a:r>
            <a:r>
              <a:rPr lang="en"/>
              <a:t>Simplifying Installation Process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311700" y="1152475"/>
            <a:ext cx="8520600" cy="13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researcher already knows what software they want to use</a:t>
            </a:r>
            <a:r>
              <a:rPr lang="en"/>
              <a:t>, but…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Installation problems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Software was built on a different OS (executable files don’t run)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 problems: compiler or build</a:t>
            </a:r>
            <a:r>
              <a:rPr lang="en"/>
              <a:t> issues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Dependency problems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Software requires different version than one installed on machine (ex. Java, Python)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Multiple tools need the same dependency, but different versions of that dependency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CSC_OIC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