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6" r:id="rId5"/>
    <p:sldMasterId id="214748366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6F6F2DE-E48B-41DA-AC0D-2B296C52063D}">
  <a:tblStyle styleId="{D6F6F2DE-E48B-41DA-AC0D-2B296C52063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718333b44b_0_38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 name="Google Shape;34;g718333b44b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18333b44b_0_33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18333b44b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18333b44b_0_3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18333b44b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18333b44b_0_34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18333b44b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718333b44b_0_35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18333b44b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718333b44b_0_19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718333b44b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718333b44b_0_20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18333b44b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18333b44b_0_2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18333b44b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718333b44b_0_22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18333b44b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5f12cd5fe0_0_8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g5f12cd5fe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61deaccf59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61deaccf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5ff71eb41d_8_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ff71eb41d_8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60112a4da2_0_2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0112a4da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18333b44b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18333b4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718333b44b_0_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18333b44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718333b44b_0_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18333b44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718333b44b_0_2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18333b44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11">
    <p:bg>
      <p:bgPr>
        <a:blipFill>
          <a:blip r:embed="rId2">
            <a:alphaModFix/>
          </a:blip>
          <a:stretch>
            <a:fillRect/>
          </a:stretch>
        </a:blipFill>
      </p:bgPr>
    </p:bg>
    <p:spTree>
      <p:nvGrpSpPr>
        <p:cNvPr id="18" name="Shape 1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0">
    <p:bg>
      <p:bgPr>
        <a:blipFill>
          <a:blip r:embed="rId2">
            <a:alphaModFix/>
          </a:blip>
          <a:stretch>
            <a:fillRect/>
          </a:stretch>
        </a:blipFill>
      </p:bgPr>
    </p:bg>
    <p:spTree>
      <p:nvGrpSpPr>
        <p:cNvPr id="19" name="Shape 1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9">
    <p:bg>
      <p:bgPr>
        <a:blipFill>
          <a:blip r:embed="rId2">
            <a:alphaModFix/>
          </a:blip>
          <a:stretch>
            <a:fillRect/>
          </a:stretch>
        </a:blipFill>
      </p:bgPr>
    </p:bg>
    <p:spTree>
      <p:nvGrpSpPr>
        <p:cNvPr id="20" name="Shape 2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4">
    <p:bg>
      <p:bgPr>
        <a:blipFill>
          <a:blip r:embed="rId2">
            <a:alphaModFix/>
          </a:blip>
          <a:stretch>
            <a:fillRect/>
          </a:stretch>
        </a:blipFill>
      </p:bgPr>
    </p:bg>
    <p:spTree>
      <p:nvGrpSpPr>
        <p:cNvPr id="27" name="Shape 27"/>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5">
    <p:bg>
      <p:bgPr>
        <a:blipFill>
          <a:blip r:embed="rId2">
            <a:alphaModFix/>
          </a:blip>
          <a:stretch>
            <a:fillRect/>
          </a:stretch>
        </a:blipFill>
      </p:bgPr>
    </p:bg>
    <p:spTree>
      <p:nvGrpSpPr>
        <p:cNvPr id="28" name="Shape 28"/>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6">
    <p:bg>
      <p:bgPr>
        <a:blipFill>
          <a:blip r:embed="rId2">
            <a:alphaModFix/>
          </a:blip>
          <a:stretch>
            <a:fillRect/>
          </a:stretch>
        </a:blipFill>
      </p:bgPr>
    </p:bg>
    <p:spTree>
      <p:nvGrpSpPr>
        <p:cNvPr id="29" name="Shape 29"/>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7">
    <p:bg>
      <p:bgPr>
        <a:blipFill>
          <a:blip r:embed="rId2">
            <a:alphaModFix/>
          </a:blip>
          <a:stretch>
            <a:fillRect/>
          </a:stretch>
        </a:blipFill>
      </p:bgPr>
    </p:bg>
    <p:spTree>
      <p:nvGrpSpPr>
        <p:cNvPr id="30" name="Shape 30"/>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8">
    <p:bg>
      <p:bgPr>
        <a:blipFill>
          <a:blip r:embed="rId2">
            <a:alphaModFix/>
          </a:blip>
          <a:stretch>
            <a:fillRect/>
          </a:stretch>
        </a:blipFill>
      </p:bgPr>
    </p:bg>
    <p:spTree>
      <p:nvGrpSpPr>
        <p:cNvPr id="31" name="Shape 3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bg>
      <p:bgPr>
        <a:blipFill>
          <a:blip r:embed="rId2">
            <a:alphaModFix/>
          </a:blip>
          <a:stretch>
            <a:fillRect/>
          </a:stretch>
        </a:blipFill>
      </p:bgPr>
    </p:bg>
    <p:spTree>
      <p:nvGrpSpPr>
        <p:cNvPr id="11" name="Shape 1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p:cSld name="TITLE_1_1_1">
    <p:bg>
      <p:bgPr>
        <a:blipFill>
          <a:blip r:embed="rId2">
            <a:alphaModFix/>
          </a:blip>
          <a:stretch>
            <a:fillRect/>
          </a:stretch>
        </a:blipFill>
      </p:bgPr>
    </p:bg>
    <p:spTree>
      <p:nvGrpSpPr>
        <p:cNvPr id="12" name="Shape 1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1">
  <p:cSld name="TITLE_1_1_1_1">
    <p:bg>
      <p:bgPr>
        <a:blipFill>
          <a:blip r:embed="rId2">
            <a:alphaModFix/>
          </a:blip>
          <a:stretch>
            <a:fillRect/>
          </a:stretch>
        </a:blipFill>
      </p:bgPr>
    </p:bg>
    <p:spTree>
      <p:nvGrpSpPr>
        <p:cNvPr id="13" name="Shape 1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4" name="Shape 1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4">
    <p:bg>
      <p:bgPr>
        <a:blipFill>
          <a:blip r:embed="rId2">
            <a:alphaModFix/>
          </a:blip>
          <a:stretch>
            <a:fillRect/>
          </a:stretch>
        </a:blipFill>
      </p:bgPr>
    </p:bg>
    <p:spTree>
      <p:nvGrpSpPr>
        <p:cNvPr id="15" name="Shape 1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8">
    <p:bg>
      <p:bgPr>
        <a:blipFill>
          <a:blip r:embed="rId2">
            <a:alphaModFix/>
          </a:blip>
          <a:stretch>
            <a:fillRect/>
          </a:stretch>
        </a:blipFill>
      </p:bgPr>
    </p:bg>
    <p:spTree>
      <p:nvGrpSpPr>
        <p:cNvPr id="16" name="Shape 1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5">
    <p:bg>
      <p:bgPr>
        <a:blipFill>
          <a:blip r:embed="rId2">
            <a:alphaModFix/>
          </a:blip>
          <a:stretch>
            <a:fillRect/>
          </a:stretch>
        </a:blipFill>
      </p:bgPr>
    </p:bg>
    <p:spTree>
      <p:nvGrpSpPr>
        <p:cNvPr id="17" name="Shape 1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1" name="Shape 21"/>
        <p:cNvGrpSpPr/>
        <p:nvPr/>
      </p:nvGrpSpPr>
      <p:grpSpPr>
        <a:xfrm>
          <a:off x="0" y="0"/>
          <a:ext cx="0" cy="0"/>
          <a:chOff x="0" y="0"/>
          <a:chExt cx="0" cy="0"/>
        </a:xfrm>
      </p:grpSpPr>
      <p:sp>
        <p:nvSpPr>
          <p:cNvPr id="22" name="Google Shape;22;p1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3" name="Google Shape;23;p1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24" name="Google Shape;24;p1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0" Type="http://schemas.openxmlformats.org/officeDocument/2006/relationships/hyperlink" Target="https://cptac-data-portal.georgetown.edu/cptac/s/S047;jsessionid=76FD96700FC7D8999669204518B48BB4" TargetMode="External"/><Relationship Id="rId22" Type="http://schemas.openxmlformats.org/officeDocument/2006/relationships/hyperlink" Target="https://docs.google.com/spreadsheets/d/1fHhpBZ6zgh2sQIjVVJ5rmWvE7oBl-VewueJ4KCnj7OA/edit#gid=0" TargetMode="External"/><Relationship Id="rId21" Type="http://schemas.openxmlformats.org/officeDocument/2006/relationships/hyperlink" Target="https://www.cancerimagingarchive.net/" TargetMode="External"/><Relationship Id="rId24" Type="http://schemas.openxmlformats.org/officeDocument/2006/relationships/hyperlink" Target="https://firecloud.terra.bio/#library/code" TargetMode="External"/><Relationship Id="rId23" Type="http://schemas.openxmlformats.org/officeDocument/2006/relationships/hyperlink" Target="https://cgc.sbgenomics.com/public/apps" TargetMode="External"/><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hyperlink" Target="https://www.cancer.gov/about-nci/organization/ccg/blog/2019/beataml" TargetMode="External"/><Relationship Id="rId4" Type="http://schemas.openxmlformats.org/officeDocument/2006/relationships/hyperlink" Target="https://www.cancer.gov/about-nci/organization/ccg/blog/2019/beataml" TargetMode="External"/><Relationship Id="rId9" Type="http://schemas.openxmlformats.org/officeDocument/2006/relationships/hyperlink" Target="https://gdc.cancer.gov/human-cancer-model-initiative-hcmi" TargetMode="External"/><Relationship Id="rId26" Type="http://schemas.openxmlformats.org/officeDocument/2006/relationships/hyperlink" Target="http://isb-cgc.org" TargetMode="External"/><Relationship Id="rId25" Type="http://schemas.openxmlformats.org/officeDocument/2006/relationships/hyperlink" Target="http://isb-cgc.org" TargetMode="External"/><Relationship Id="rId28" Type="http://schemas.openxmlformats.org/officeDocument/2006/relationships/hyperlink" Target="https://gdc.cancer.gov/analyze-data/gdc-dave-tools" TargetMode="External"/><Relationship Id="rId27" Type="http://schemas.openxmlformats.org/officeDocument/2006/relationships/hyperlink" Target="https://gdc.cancer.gov/" TargetMode="External"/><Relationship Id="rId5" Type="http://schemas.openxmlformats.org/officeDocument/2006/relationships/hyperlink" Target="https://gdc.cancer.gov/cancer-genome-characterization-initiatives-cgci" TargetMode="External"/><Relationship Id="rId6" Type="http://schemas.openxmlformats.org/officeDocument/2006/relationships/hyperlink" Target="https://proteomics.cancer.gov/programs/cptac" TargetMode="External"/><Relationship Id="rId29" Type="http://schemas.openxmlformats.org/officeDocument/2006/relationships/hyperlink" Target="https://pdc.esacinc.com/pdc/" TargetMode="External"/><Relationship Id="rId7" Type="http://schemas.openxmlformats.org/officeDocument/2006/relationships/hyperlink" Target="https://www.ncbi.nlm.nih.gov/projects/gap/cgi-bin/study.cgi?study_id=phs001175.v1.p1" TargetMode="External"/><Relationship Id="rId8" Type="http://schemas.openxmlformats.org/officeDocument/2006/relationships/hyperlink" Target="https://www.ncbi.nlm.nih.gov/projects/gap/cgi-bin/study.cgi?study_id=phs001175.v1.p1" TargetMode="External"/><Relationship Id="rId11" Type="http://schemas.openxmlformats.org/officeDocument/2006/relationships/hyperlink" Target="https://gdc.cancer.gov/about-data/publications/DLBCL-2018" TargetMode="External"/><Relationship Id="rId10" Type="http://schemas.openxmlformats.org/officeDocument/2006/relationships/hyperlink" Target="https://gdc.cancer.gov/about-gdc/contributed-genomic-data-cancer-research/foundation-medicine/multiple-myeloma-research-foundation-mmrf" TargetMode="External"/><Relationship Id="rId13" Type="http://schemas.openxmlformats.org/officeDocument/2006/relationships/hyperlink" Target="https://ocg.cancer.gov/programs/target" TargetMode="External"/><Relationship Id="rId12" Type="http://schemas.openxmlformats.org/officeDocument/2006/relationships/hyperlink" Target="https://www.ncbi.nlm.nih.gov/projects/gap/cgi-bin/study.cgi?study_id=phs001611.v1.p1" TargetMode="External"/><Relationship Id="rId15" Type="http://schemas.openxmlformats.org/officeDocument/2006/relationships/hyperlink" Target="https://www.ncbi.nlm.nih.gov/projects/gap/cgi-bin/study.cgi?study_id=phs001374.v1.p1" TargetMode="External"/><Relationship Id="rId14" Type="http://schemas.openxmlformats.org/officeDocument/2006/relationships/hyperlink" Target="https://registry.opendata.aws/tcga/" TargetMode="External"/><Relationship Id="rId17" Type="http://schemas.openxmlformats.org/officeDocument/2006/relationships/hyperlink" Target="https://www.natureindex.com/institution-outputs/united-states-of-america-usa/genetics-and-epidemiology-of-colorectal-cancer-consortium-gecco/5397fd27140ba04e30000000" TargetMode="External"/><Relationship Id="rId16" Type="http://schemas.openxmlformats.org/officeDocument/2006/relationships/hyperlink" Target="https://www.humancellatlas.org/data-sharing" TargetMode="External"/><Relationship Id="rId19" Type="http://schemas.openxmlformats.org/officeDocument/2006/relationships/hyperlink" Target="https://cptac-data-portal.georgetown.edu/cptac/public?scope=Phase+III" TargetMode="External"/><Relationship Id="rId18" Type="http://schemas.openxmlformats.org/officeDocument/2006/relationships/hyperlink" Target="https://cptac-data-portal.georgetown.edu/cptac/public?scope=Phase+II+%252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hyperlink" Target="https://cbiit.github.io/icdc-model-tool/" TargetMode="External"/><Relationship Id="rId4" Type="http://schemas.openxmlformats.org/officeDocument/2006/relationships/hyperlink" Target="https://cbiit.github.io/ctn-model/" TargetMode="External"/><Relationship Id="rId5" Type="http://schemas.openxmlformats.org/officeDocument/2006/relationships/hyperlink" Target="https://pdc.esacinc.com/data-dictionary/dictionary.html" TargetMode="External"/><Relationship Id="rId6" Type="http://schemas.openxmlformats.org/officeDocument/2006/relationships/hyperlink" Target="https://gdc.cancer.gov/developers/gdc-data-mode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32.png"/><Relationship Id="rId7" Type="http://schemas.openxmlformats.org/officeDocument/2006/relationships/image" Target="../media/image6.png"/><Relationship Id="rId8" Type="http://schemas.openxmlformats.org/officeDocument/2006/relationships/image" Target="../media/image7.png"/><Relationship Id="rId11" Type="http://schemas.openxmlformats.org/officeDocument/2006/relationships/image" Target="../media/image31.png"/><Relationship Id="rId10" Type="http://schemas.openxmlformats.org/officeDocument/2006/relationships/image" Target="../media/image10.png"/><Relationship Id="rId13" Type="http://schemas.openxmlformats.org/officeDocument/2006/relationships/image" Target="../media/image16.png"/><Relationship Id="rId12" Type="http://schemas.openxmlformats.org/officeDocument/2006/relationships/image" Target="../media/image12.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bit.ly/TOPMedFreeze5b"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21"/>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rPr>
              <a:t>“Train your colleague” remote training session (17MAR20)</a:t>
            </a:r>
            <a:endParaRPr sz="2400">
              <a:solidFill>
                <a:srgbClr val="000000"/>
              </a:solidFill>
            </a:endParaRPr>
          </a:p>
        </p:txBody>
      </p:sp>
      <p:sp>
        <p:nvSpPr>
          <p:cNvPr id="37" name="Google Shape;37;p21"/>
          <p:cNvSpPr txBox="1"/>
          <p:nvPr/>
        </p:nvSpPr>
        <p:spPr>
          <a:xfrm>
            <a:off x="311700" y="19906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595959"/>
                </a:solidFill>
              </a:rPr>
              <a:t>The four stacks involved</a:t>
            </a:r>
            <a:endParaRPr sz="1800">
              <a:solidFill>
                <a:srgbClr val="595959"/>
              </a:solidFill>
            </a:endParaRPr>
          </a:p>
          <a:p>
            <a:pPr indent="-342900" lvl="0" marL="457200" rtl="0" algn="l">
              <a:lnSpc>
                <a:spcPct val="115000"/>
              </a:lnSpc>
              <a:spcBef>
                <a:spcPts val="1600"/>
              </a:spcBef>
              <a:spcAft>
                <a:spcPts val="0"/>
              </a:spcAft>
              <a:buClr>
                <a:srgbClr val="595959"/>
              </a:buClr>
              <a:buSzPts val="1800"/>
              <a:buChar char="-"/>
            </a:pPr>
            <a:r>
              <a:rPr lang="en" sz="1800">
                <a:solidFill>
                  <a:srgbClr val="595959"/>
                </a:solidFill>
              </a:rPr>
              <a:t>AnVIL (NHGRI), BioData Catalyst (NHLBI), Cancer Research Data Commons (NCI), Gabriella Miller Kids First - Data Resource Center (CF)</a:t>
            </a:r>
            <a:endParaRPr sz="1800">
              <a:solidFill>
                <a:srgbClr val="595959"/>
              </a:solidFill>
            </a:endParaRPr>
          </a:p>
          <a:p>
            <a:pPr indent="0" lvl="0" marL="0" rtl="0" algn="l">
              <a:lnSpc>
                <a:spcPct val="115000"/>
              </a:lnSpc>
              <a:spcBef>
                <a:spcPts val="1600"/>
              </a:spcBef>
              <a:spcAft>
                <a:spcPts val="0"/>
              </a:spcAft>
              <a:buNone/>
            </a:pPr>
            <a:r>
              <a:rPr lang="en" sz="1800">
                <a:solidFill>
                  <a:srgbClr val="595959"/>
                </a:solidFill>
              </a:rPr>
              <a:t>Framing</a:t>
            </a:r>
            <a:endParaRPr sz="1800">
              <a:solidFill>
                <a:srgbClr val="595959"/>
              </a:solidFill>
            </a:endParaRPr>
          </a:p>
          <a:p>
            <a:pPr indent="-342900" lvl="0" marL="457200" rtl="0" algn="l">
              <a:lnSpc>
                <a:spcPct val="115000"/>
              </a:lnSpc>
              <a:spcBef>
                <a:spcPts val="1600"/>
              </a:spcBef>
              <a:spcAft>
                <a:spcPts val="0"/>
              </a:spcAft>
              <a:buClr>
                <a:srgbClr val="595959"/>
              </a:buClr>
              <a:buSzPts val="1800"/>
              <a:buChar char="-"/>
            </a:pPr>
            <a:r>
              <a:rPr lang="en" sz="1800">
                <a:solidFill>
                  <a:srgbClr val="595959"/>
                </a:solidFill>
              </a:rPr>
              <a:t>The four platforms have similar goals and user bases. It benefits our users and the biomedical research community to make the data and tools on our platforms widely available by interconnecting our platforms. </a:t>
            </a:r>
            <a:endParaRPr sz="1800">
              <a:solidFill>
                <a:srgbClr val="595959"/>
              </a:solidFill>
            </a:endParaRPr>
          </a:p>
          <a:p>
            <a:pPr indent="0" lvl="0" marL="0" rtl="0" algn="l">
              <a:lnSpc>
                <a:spcPct val="115000"/>
              </a:lnSpc>
              <a:spcBef>
                <a:spcPts val="1600"/>
              </a:spcBef>
              <a:spcAft>
                <a:spcPts val="0"/>
              </a:spcAft>
              <a:buNone/>
            </a:pPr>
            <a:r>
              <a:rPr lang="en" sz="1800">
                <a:solidFill>
                  <a:srgbClr val="595959"/>
                </a:solidFill>
              </a:rPr>
              <a:t>Goals</a:t>
            </a:r>
            <a:endParaRPr sz="1800">
              <a:solidFill>
                <a:srgbClr val="595959"/>
              </a:solidFill>
            </a:endParaRPr>
          </a:p>
          <a:p>
            <a:pPr indent="-342900" lvl="0" marL="457200" rtl="0" algn="l">
              <a:lnSpc>
                <a:spcPct val="115000"/>
              </a:lnSpc>
              <a:spcBef>
                <a:spcPts val="1600"/>
              </a:spcBef>
              <a:spcAft>
                <a:spcPts val="0"/>
              </a:spcAft>
              <a:buClr>
                <a:srgbClr val="595959"/>
              </a:buClr>
              <a:buSzPts val="1800"/>
              <a:buChar char="-"/>
            </a:pPr>
            <a:r>
              <a:rPr lang="en" sz="1800">
                <a:solidFill>
                  <a:srgbClr val="595959"/>
                </a:solidFill>
              </a:rPr>
              <a:t>Understand the components of the four platforms and how users flow through the platforms. </a:t>
            </a:r>
            <a:endParaRPr sz="180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0"/>
          <p:cNvSpPr txBox="1"/>
          <p:nvPr>
            <p:ph idx="4294967295" type="ctrTitle"/>
          </p:nvPr>
        </p:nvSpPr>
        <p:spPr>
          <a:xfrm>
            <a:off x="0" y="95075"/>
            <a:ext cx="9144000" cy="4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434343"/>
                </a:solidFill>
                <a:latin typeface="Montserrat"/>
                <a:ea typeface="Montserrat"/>
                <a:cs typeface="Montserrat"/>
                <a:sym typeface="Montserrat"/>
              </a:rPr>
              <a:t>Cancer Research Data Commons</a:t>
            </a:r>
            <a:endParaRPr b="1" sz="3000">
              <a:solidFill>
                <a:srgbClr val="434343"/>
              </a:solidFill>
              <a:latin typeface="Montserrat"/>
              <a:ea typeface="Montserrat"/>
              <a:cs typeface="Montserrat"/>
              <a:sym typeface="Montserrat"/>
            </a:endParaRPr>
          </a:p>
        </p:txBody>
      </p:sp>
      <p:sp>
        <p:nvSpPr>
          <p:cNvPr id="118" name="Google Shape;118;p30"/>
          <p:cNvSpPr txBox="1"/>
          <p:nvPr/>
        </p:nvSpPr>
        <p:spPr>
          <a:xfrm>
            <a:off x="319925" y="1882775"/>
            <a:ext cx="3964500" cy="41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rgbClr val="434343"/>
                </a:solidFill>
                <a:latin typeface="Montserrat"/>
                <a:ea typeface="Montserrat"/>
                <a:cs typeface="Montserrat"/>
                <a:sym typeface="Montserrat"/>
              </a:rPr>
              <a:t>CRDC Vision</a:t>
            </a:r>
            <a:r>
              <a:rPr lang="en" sz="1100">
                <a:solidFill>
                  <a:srgbClr val="434343"/>
                </a:solidFill>
                <a:latin typeface="Montserrat"/>
                <a:ea typeface="Montserrat"/>
                <a:cs typeface="Montserrat"/>
                <a:sym typeface="Montserrat"/>
              </a:rPr>
              <a:t>: To enable all participants across the cancer research and care continuum, including providers and patients, to contribute, access, and analyze diverse data that will enable new discoveries and lower the burden of cancer.</a:t>
            </a:r>
            <a:endParaRPr sz="1100">
              <a:solidFill>
                <a:srgbClr val="434343"/>
              </a:solidFill>
              <a:latin typeface="Montserrat"/>
              <a:ea typeface="Montserrat"/>
              <a:cs typeface="Montserrat"/>
              <a:sym typeface="Montserrat"/>
            </a:endParaRPr>
          </a:p>
          <a:p>
            <a:pPr indent="0" lvl="0" marL="0" rtl="0" algn="l">
              <a:spcBef>
                <a:spcPts val="1000"/>
              </a:spcBef>
              <a:spcAft>
                <a:spcPts val="0"/>
              </a:spcAft>
              <a:buClr>
                <a:schemeClr val="dk1"/>
              </a:buClr>
              <a:buSzPts val="1100"/>
              <a:buFont typeface="Arial"/>
              <a:buNone/>
            </a:pPr>
            <a:r>
              <a:rPr b="1" lang="en" sz="1100">
                <a:solidFill>
                  <a:srgbClr val="434343"/>
                </a:solidFill>
                <a:latin typeface="Montserrat"/>
                <a:ea typeface="Montserrat"/>
                <a:cs typeface="Montserrat"/>
                <a:sym typeface="Montserrat"/>
              </a:rPr>
              <a:t>CRDC Mission</a:t>
            </a:r>
            <a:r>
              <a:rPr lang="en" sz="1100">
                <a:solidFill>
                  <a:srgbClr val="434343"/>
                </a:solidFill>
                <a:latin typeface="Montserrat"/>
                <a:ea typeface="Montserrat"/>
                <a:cs typeface="Montserrat"/>
                <a:sym typeface="Montserrat"/>
              </a:rPr>
              <a:t>: To create a virtual, expandable infrastructure that provides secure access to multi-modal data, allowing users to analyze, share, and store results, leveraging the storage and elastic compute of the cloud. </a:t>
            </a:r>
            <a:endParaRPr sz="1100">
              <a:solidFill>
                <a:srgbClr val="434343"/>
              </a:solidFill>
              <a:latin typeface="Montserrat"/>
              <a:ea typeface="Montserrat"/>
              <a:cs typeface="Montserrat"/>
              <a:sym typeface="Montserrat"/>
            </a:endParaRPr>
          </a:p>
          <a:p>
            <a:pPr indent="0" lvl="0" marL="0" rtl="0" algn="l">
              <a:spcBef>
                <a:spcPts val="1000"/>
              </a:spcBef>
              <a:spcAft>
                <a:spcPts val="0"/>
              </a:spcAft>
              <a:buClr>
                <a:schemeClr val="dk1"/>
              </a:buClr>
              <a:buSzPts val="1100"/>
              <a:buFont typeface="Arial"/>
              <a:buNone/>
            </a:pPr>
            <a:r>
              <a:rPr b="1" lang="en" sz="1100">
                <a:solidFill>
                  <a:srgbClr val="434343"/>
                </a:solidFill>
                <a:latin typeface="Montserrat"/>
                <a:ea typeface="Montserrat"/>
                <a:cs typeface="Montserrat"/>
                <a:sym typeface="Montserrat"/>
              </a:rPr>
              <a:t>CRDC Approach</a:t>
            </a:r>
            <a:r>
              <a:rPr lang="en" sz="1100">
                <a:solidFill>
                  <a:srgbClr val="434343"/>
                </a:solidFill>
                <a:latin typeface="Montserrat"/>
                <a:ea typeface="Montserrat"/>
                <a:cs typeface="Montserrat"/>
                <a:sym typeface="Montserrat"/>
              </a:rPr>
              <a:t>: To provide interoperable resources through federation, data harmonization, standards, and tools and services that can be reused across the research community and to enable enhanced data sharing.</a:t>
            </a:r>
            <a:endParaRPr sz="1100">
              <a:solidFill>
                <a:srgbClr val="434343"/>
              </a:solidFill>
              <a:latin typeface="Montserrat"/>
              <a:ea typeface="Montserrat"/>
              <a:cs typeface="Montserrat"/>
              <a:sym typeface="Montserrat"/>
            </a:endParaRPr>
          </a:p>
          <a:p>
            <a:pPr indent="0" lvl="0" marL="0" rtl="0" algn="l">
              <a:spcBef>
                <a:spcPts val="1000"/>
              </a:spcBef>
              <a:spcAft>
                <a:spcPts val="1000"/>
              </a:spcAft>
              <a:buClr>
                <a:schemeClr val="dk1"/>
              </a:buClr>
              <a:buSzPts val="1100"/>
              <a:buFont typeface="Arial"/>
              <a:buNone/>
            </a:pPr>
            <a:r>
              <a:rPr b="1" lang="en" sz="1100">
                <a:solidFill>
                  <a:srgbClr val="434343"/>
                </a:solidFill>
                <a:latin typeface="Montserrat"/>
                <a:ea typeface="Montserrat"/>
                <a:cs typeface="Montserrat"/>
                <a:sym typeface="Montserrat"/>
              </a:rPr>
              <a:t>Live since 2015, new nodes annually</a:t>
            </a:r>
            <a:endParaRPr b="1" sz="1100">
              <a:solidFill>
                <a:srgbClr val="434343"/>
              </a:solidFill>
              <a:latin typeface="Montserrat"/>
              <a:ea typeface="Montserrat"/>
              <a:cs typeface="Montserrat"/>
              <a:sym typeface="Montserrat"/>
            </a:endParaRPr>
          </a:p>
        </p:txBody>
      </p:sp>
      <p:sp>
        <p:nvSpPr>
          <p:cNvPr id="119" name="Google Shape;119;p30"/>
          <p:cNvSpPr txBox="1"/>
          <p:nvPr/>
        </p:nvSpPr>
        <p:spPr>
          <a:xfrm>
            <a:off x="4761675" y="1135250"/>
            <a:ext cx="4116600" cy="25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0"/>
          <p:cNvSpPr txBox="1"/>
          <p:nvPr/>
        </p:nvSpPr>
        <p:spPr>
          <a:xfrm>
            <a:off x="4949425" y="1882767"/>
            <a:ext cx="4033800" cy="3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434343"/>
                </a:solidFill>
                <a:latin typeface="Montserrat"/>
                <a:ea typeface="Montserrat"/>
                <a:cs typeface="Montserrat"/>
                <a:sym typeface="Montserrat"/>
              </a:rPr>
              <a:t>Funder:</a:t>
            </a:r>
            <a:r>
              <a:rPr lang="en" sz="1100">
                <a:solidFill>
                  <a:srgbClr val="434343"/>
                </a:solidFill>
                <a:latin typeface="Montserrat"/>
                <a:ea typeface="Montserrat"/>
                <a:cs typeface="Montserrat"/>
                <a:sym typeface="Montserrat"/>
              </a:rPr>
              <a:t> NCI </a:t>
            </a:r>
            <a:endParaRPr sz="11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100">
              <a:solidFill>
                <a:srgbClr val="434343"/>
              </a:solidFill>
              <a:latin typeface="Montserrat"/>
              <a:ea typeface="Montserrat"/>
              <a:cs typeface="Montserrat"/>
              <a:sym typeface="Montserrat"/>
            </a:endParaRPr>
          </a:p>
          <a:p>
            <a:pPr indent="0" lvl="0" marL="0" rtl="0" algn="l">
              <a:spcBef>
                <a:spcPts val="0"/>
              </a:spcBef>
              <a:spcAft>
                <a:spcPts val="0"/>
              </a:spcAft>
              <a:buNone/>
            </a:pPr>
            <a:r>
              <a:rPr b="1" lang="en" sz="1100">
                <a:solidFill>
                  <a:srgbClr val="434343"/>
                </a:solidFill>
                <a:latin typeface="Montserrat"/>
                <a:ea typeface="Montserrat"/>
                <a:cs typeface="Montserrat"/>
                <a:sym typeface="Montserrat"/>
              </a:rPr>
              <a:t>PIs:</a:t>
            </a:r>
            <a:r>
              <a:rPr lang="en" sz="1100">
                <a:solidFill>
                  <a:srgbClr val="434343"/>
                </a:solidFill>
                <a:latin typeface="Montserrat"/>
                <a:ea typeface="Montserrat"/>
                <a:cs typeface="Montserrat"/>
                <a:sym typeface="Montserrat"/>
              </a:rPr>
              <a:t> Brandi Davis-Dusenbery, Anthony Philippakis, Bill Longabaugh, David Pot, Bob Grossman, Anand Basu, Ron Kikinis </a:t>
            </a:r>
            <a:endParaRPr sz="11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1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100">
              <a:solidFill>
                <a:srgbClr val="434343"/>
              </a:solidFill>
              <a:latin typeface="Montserrat"/>
              <a:ea typeface="Montserrat"/>
              <a:cs typeface="Montserrat"/>
              <a:sym typeface="Montserrat"/>
            </a:endParaRPr>
          </a:p>
          <a:p>
            <a:pPr indent="0" lvl="0" marL="0" rtl="0" algn="l">
              <a:spcBef>
                <a:spcPts val="0"/>
              </a:spcBef>
              <a:spcAft>
                <a:spcPts val="0"/>
              </a:spcAft>
              <a:buNone/>
            </a:pPr>
            <a:r>
              <a:rPr b="1" lang="en" sz="1100">
                <a:solidFill>
                  <a:srgbClr val="434343"/>
                </a:solidFill>
                <a:latin typeface="Montserrat"/>
                <a:ea typeface="Montserrat"/>
                <a:cs typeface="Montserrat"/>
                <a:sym typeface="Montserrat"/>
              </a:rPr>
              <a:t>Institutions:</a:t>
            </a:r>
            <a:r>
              <a:rPr lang="en" sz="1100">
                <a:solidFill>
                  <a:srgbClr val="434343"/>
                </a:solidFill>
                <a:latin typeface="Montserrat"/>
                <a:ea typeface="Montserrat"/>
                <a:cs typeface="Montserrat"/>
                <a:sym typeface="Montserrat"/>
              </a:rPr>
              <a:t> </a:t>
            </a:r>
            <a:endParaRPr sz="11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100">
                <a:solidFill>
                  <a:srgbClr val="434343"/>
                </a:solidFill>
                <a:latin typeface="Montserrat"/>
                <a:ea typeface="Montserrat"/>
                <a:cs typeface="Montserrat"/>
                <a:sym typeface="Montserrat"/>
              </a:rPr>
              <a:t>Seven Bridges</a:t>
            </a:r>
            <a:endParaRPr sz="11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100">
                <a:solidFill>
                  <a:srgbClr val="434343"/>
                </a:solidFill>
                <a:latin typeface="Montserrat"/>
                <a:ea typeface="Montserrat"/>
                <a:cs typeface="Montserrat"/>
                <a:sym typeface="Montserrat"/>
              </a:rPr>
              <a:t>The Broad Institute</a:t>
            </a:r>
            <a:endParaRPr sz="11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100">
                <a:solidFill>
                  <a:srgbClr val="434343"/>
                </a:solidFill>
                <a:latin typeface="Montserrat"/>
                <a:ea typeface="Montserrat"/>
                <a:cs typeface="Montserrat"/>
                <a:sym typeface="Montserrat"/>
              </a:rPr>
              <a:t>Institute for Systems Biology</a:t>
            </a:r>
            <a:endParaRPr sz="11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100">
                <a:solidFill>
                  <a:srgbClr val="434343"/>
                </a:solidFill>
                <a:latin typeface="Montserrat"/>
                <a:ea typeface="Montserrat"/>
                <a:cs typeface="Montserrat"/>
                <a:sym typeface="Montserrat"/>
              </a:rPr>
              <a:t>University of Chicago</a:t>
            </a:r>
            <a:endParaRPr sz="11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100">
                <a:solidFill>
                  <a:srgbClr val="434343"/>
                </a:solidFill>
                <a:latin typeface="Montserrat"/>
                <a:ea typeface="Montserrat"/>
                <a:cs typeface="Montserrat"/>
                <a:sym typeface="Montserrat"/>
              </a:rPr>
              <a:t>General Dynamics Information Technology</a:t>
            </a:r>
            <a:endParaRPr sz="11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100">
                <a:solidFill>
                  <a:srgbClr val="434343"/>
                </a:solidFill>
                <a:latin typeface="Montserrat"/>
                <a:ea typeface="Montserrat"/>
                <a:cs typeface="Montserrat"/>
                <a:sym typeface="Montserrat"/>
              </a:rPr>
              <a:t>Enterprise Science and Computing (ESAC)</a:t>
            </a:r>
            <a:endParaRPr sz="11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100">
                <a:solidFill>
                  <a:srgbClr val="434343"/>
                </a:solidFill>
                <a:latin typeface="Montserrat"/>
                <a:ea typeface="Montserrat"/>
                <a:cs typeface="Montserrat"/>
                <a:sym typeface="Montserrat"/>
              </a:rPr>
              <a:t>Frederick National Labs</a:t>
            </a:r>
            <a:endParaRPr sz="11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100">
                <a:solidFill>
                  <a:srgbClr val="434343"/>
                </a:solidFill>
                <a:latin typeface="Montserrat"/>
                <a:ea typeface="Montserrat"/>
                <a:cs typeface="Montserrat"/>
                <a:sym typeface="Montserrat"/>
              </a:rPr>
              <a:t>Brigham and Women’s Hospital</a:t>
            </a:r>
            <a:endParaRPr sz="11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1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100">
              <a:solidFill>
                <a:srgbClr val="434343"/>
              </a:solidFill>
              <a:latin typeface="Montserrat"/>
              <a:ea typeface="Montserrat"/>
              <a:cs typeface="Montserrat"/>
              <a:sym typeface="Montserrat"/>
            </a:endParaRPr>
          </a:p>
        </p:txBody>
      </p:sp>
      <p:sp>
        <p:nvSpPr>
          <p:cNvPr id="121" name="Google Shape;121;p30"/>
          <p:cNvSpPr txBox="1"/>
          <p:nvPr/>
        </p:nvSpPr>
        <p:spPr>
          <a:xfrm>
            <a:off x="434288" y="1067875"/>
            <a:ext cx="3638400" cy="53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Project Description</a:t>
            </a:r>
            <a:endParaRPr sz="2000">
              <a:solidFill>
                <a:srgbClr val="FFFFFF"/>
              </a:solidFill>
              <a:latin typeface="Montserrat"/>
              <a:ea typeface="Montserrat"/>
              <a:cs typeface="Montserrat"/>
              <a:sym typeface="Montserrat"/>
            </a:endParaRPr>
          </a:p>
        </p:txBody>
      </p:sp>
      <p:sp>
        <p:nvSpPr>
          <p:cNvPr id="122" name="Google Shape;122;p30"/>
          <p:cNvSpPr txBox="1"/>
          <p:nvPr/>
        </p:nvSpPr>
        <p:spPr>
          <a:xfrm>
            <a:off x="5071313" y="1067875"/>
            <a:ext cx="3638400" cy="53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Participants</a:t>
            </a:r>
            <a:endParaRPr b="1" sz="2000">
              <a:solidFill>
                <a:srgbClr val="FFFFFF"/>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1"/>
          <p:cNvSpPr txBox="1"/>
          <p:nvPr/>
        </p:nvSpPr>
        <p:spPr>
          <a:xfrm>
            <a:off x="434275" y="1083600"/>
            <a:ext cx="3638400" cy="53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Data available</a:t>
            </a:r>
            <a:endParaRPr sz="2000">
              <a:solidFill>
                <a:srgbClr val="FFFFFF"/>
              </a:solidFill>
              <a:latin typeface="Montserrat"/>
              <a:ea typeface="Montserrat"/>
              <a:cs typeface="Montserrat"/>
              <a:sym typeface="Montserrat"/>
            </a:endParaRPr>
          </a:p>
        </p:txBody>
      </p:sp>
      <p:sp>
        <p:nvSpPr>
          <p:cNvPr id="128" name="Google Shape;128;p31"/>
          <p:cNvSpPr txBox="1"/>
          <p:nvPr/>
        </p:nvSpPr>
        <p:spPr>
          <a:xfrm>
            <a:off x="5071300" y="1083600"/>
            <a:ext cx="3638400" cy="53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Tools available</a:t>
            </a:r>
            <a:endParaRPr b="1" sz="2000">
              <a:solidFill>
                <a:srgbClr val="FFFFFF"/>
              </a:solidFill>
              <a:latin typeface="Montserrat"/>
              <a:ea typeface="Montserrat"/>
              <a:cs typeface="Montserrat"/>
              <a:sym typeface="Montserrat"/>
            </a:endParaRPr>
          </a:p>
        </p:txBody>
      </p:sp>
      <p:sp>
        <p:nvSpPr>
          <p:cNvPr id="129" name="Google Shape;129;p31"/>
          <p:cNvSpPr txBox="1"/>
          <p:nvPr/>
        </p:nvSpPr>
        <p:spPr>
          <a:xfrm>
            <a:off x="144375" y="2021300"/>
            <a:ext cx="4244700" cy="40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chemeClr val="dk1"/>
                </a:solidFill>
                <a:latin typeface="Montserrat"/>
                <a:ea typeface="Montserrat"/>
                <a:cs typeface="Montserrat"/>
                <a:sym typeface="Montserrat"/>
              </a:rPr>
              <a:t>Genomics</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3">
                  <a:extLst>
                    <a:ext uri="{A12FA001-AC4F-418D-AE19-62706E023703}">
                      <ahyp:hlinkClr val="tx"/>
                    </a:ext>
                  </a:extLst>
                </a:hlinkClick>
              </a:rPr>
              <a:t>BEATML</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4">
                  <a:extLst>
                    <a:ext uri="{A12FA001-AC4F-418D-AE19-62706E023703}">
                      <ahyp:hlinkClr val="tx"/>
                    </a:ext>
                  </a:extLst>
                </a:hlinkClick>
              </a:rPr>
              <a:t>CCL</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5">
                  <a:extLst>
                    <a:ext uri="{A12FA001-AC4F-418D-AE19-62706E023703}">
                      <ahyp:hlinkClr val="tx"/>
                    </a:ext>
                  </a:extLst>
                </a:hlinkClick>
              </a:rPr>
              <a:t>CGCI</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6">
                  <a:extLst>
                    <a:ext uri="{A12FA001-AC4F-418D-AE19-62706E023703}">
                      <ahyp:hlinkClr val="tx"/>
                    </a:ext>
                  </a:extLst>
                </a:hlinkClick>
              </a:rPr>
              <a:t>CPTAC</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7">
                  <a:extLst>
                    <a:ext uri="{A12FA001-AC4F-418D-AE19-62706E023703}">
                      <ahyp:hlinkClr val="tx"/>
                    </a:ext>
                  </a:extLst>
                </a:hlinkClick>
              </a:rPr>
              <a:t>CTSP</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8">
                  <a:extLst>
                    <a:ext uri="{A12FA001-AC4F-418D-AE19-62706E023703}">
                      <ahyp:hlinkClr val="tx"/>
                    </a:ext>
                  </a:extLst>
                </a:hlinkClick>
              </a:rPr>
              <a:t>FM</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9">
                  <a:extLst>
                    <a:ext uri="{A12FA001-AC4F-418D-AE19-62706E023703}">
                      <ahyp:hlinkClr val="tx"/>
                    </a:ext>
                  </a:extLst>
                </a:hlinkClick>
              </a:rPr>
              <a:t>HCMI</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10">
                  <a:extLst>
                    <a:ext uri="{A12FA001-AC4F-418D-AE19-62706E023703}">
                      <ahyp:hlinkClr val="tx"/>
                    </a:ext>
                  </a:extLst>
                </a:hlinkClick>
              </a:rPr>
              <a:t>MMRF</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11">
                  <a:extLst>
                    <a:ext uri="{A12FA001-AC4F-418D-AE19-62706E023703}">
                      <ahyp:hlinkClr val="tx"/>
                    </a:ext>
                  </a:extLst>
                </a:hlinkClick>
              </a:rPr>
              <a:t>NCICCR</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12">
                  <a:extLst>
                    <a:ext uri="{A12FA001-AC4F-418D-AE19-62706E023703}">
                      <ahyp:hlinkClr val="tx"/>
                    </a:ext>
                  </a:extLst>
                </a:hlinkClick>
              </a:rPr>
              <a:t>Organoid</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13">
                  <a:extLst>
                    <a:ext uri="{A12FA001-AC4F-418D-AE19-62706E023703}">
                      <ahyp:hlinkClr val="tx"/>
                    </a:ext>
                  </a:extLst>
                </a:hlinkClick>
              </a:rPr>
              <a:t>TARGET</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14">
                  <a:extLst>
                    <a:ext uri="{A12FA001-AC4F-418D-AE19-62706E023703}">
                      <ahyp:hlinkClr val="tx"/>
                    </a:ext>
                  </a:extLst>
                </a:hlinkClick>
              </a:rPr>
              <a:t>TCGA</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15">
                  <a:extLst>
                    <a:ext uri="{A12FA001-AC4F-418D-AE19-62706E023703}">
                      <ahyp:hlinkClr val="tx"/>
                    </a:ext>
                  </a:extLst>
                </a:hlinkClick>
              </a:rPr>
              <a:t>VAREPOP</a:t>
            </a:r>
            <a:r>
              <a:rPr lang="en" sz="1000">
                <a:solidFill>
                  <a:schemeClr val="dk1"/>
                </a:solidFill>
                <a:latin typeface="Montserrat"/>
                <a:ea typeface="Montserrat"/>
                <a:cs typeface="Montserrat"/>
                <a:sym typeface="Montserrat"/>
              </a:rPr>
              <a:t>, COSMIC, </a:t>
            </a:r>
            <a:r>
              <a:rPr lang="en" sz="1000" u="sng">
                <a:solidFill>
                  <a:schemeClr val="hlink"/>
                </a:solidFill>
                <a:latin typeface="Montserrat"/>
                <a:ea typeface="Montserrat"/>
                <a:cs typeface="Montserrat"/>
                <a:sym typeface="Montserrat"/>
                <a:hlinkClick r:id="rId16"/>
              </a:rPr>
              <a:t>HCA</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17">
                  <a:extLst>
                    <a:ext uri="{A12FA001-AC4F-418D-AE19-62706E023703}">
                      <ahyp:hlinkClr val="tx"/>
                    </a:ext>
                  </a:extLst>
                </a:hlinkClick>
              </a:rPr>
              <a:t>GECCO</a:t>
            </a:r>
            <a:r>
              <a:rPr lang="en" sz="1000">
                <a:solidFill>
                  <a:schemeClr val="dk1"/>
                </a:solidFill>
                <a:latin typeface="Montserrat"/>
                <a:ea typeface="Montserrat"/>
                <a:cs typeface="Montserrat"/>
                <a:sym typeface="Montserrat"/>
              </a:rPr>
              <a:t>, LCCC 1108, PPTC</a:t>
            </a:r>
            <a:endParaRPr sz="1000">
              <a:solidFill>
                <a:schemeClr val="dk1"/>
              </a:solidFill>
              <a:latin typeface="Montserrat"/>
              <a:ea typeface="Montserrat"/>
              <a:cs typeface="Montserrat"/>
              <a:sym typeface="Montserrat"/>
            </a:endParaRPr>
          </a:p>
          <a:p>
            <a:pPr indent="0" lvl="0" marL="0" rtl="0" algn="l">
              <a:spcBef>
                <a:spcPts val="1000"/>
              </a:spcBef>
              <a:spcAft>
                <a:spcPts val="0"/>
              </a:spcAft>
              <a:buClr>
                <a:schemeClr val="dk1"/>
              </a:buClr>
              <a:buSzPts val="1100"/>
              <a:buFont typeface="Arial"/>
              <a:buNone/>
            </a:pPr>
            <a:r>
              <a:rPr b="1" lang="en" sz="1000">
                <a:solidFill>
                  <a:schemeClr val="dk1"/>
                </a:solidFill>
                <a:latin typeface="Montserrat"/>
                <a:ea typeface="Montserrat"/>
                <a:cs typeface="Montserrat"/>
                <a:sym typeface="Montserrat"/>
              </a:rPr>
              <a:t>Proteomics</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18">
                  <a:extLst>
                    <a:ext uri="{A12FA001-AC4F-418D-AE19-62706E023703}">
                      <ahyp:hlinkClr val="tx"/>
                    </a:ext>
                  </a:extLst>
                </a:hlinkClick>
              </a:rPr>
              <a:t>CPTAC2</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19">
                  <a:extLst>
                    <a:ext uri="{A12FA001-AC4F-418D-AE19-62706E023703}">
                      <ahyp:hlinkClr val="tx"/>
                    </a:ext>
                  </a:extLst>
                </a:hlinkClick>
              </a:rPr>
              <a:t>CPTAC3</a:t>
            </a:r>
            <a:r>
              <a:rPr lang="en" sz="1000">
                <a:solidFill>
                  <a:schemeClr val="dk1"/>
                </a:solidFill>
                <a:latin typeface="Montserrat"/>
                <a:ea typeface="Montserrat"/>
                <a:cs typeface="Montserrat"/>
                <a:sym typeface="Montserrat"/>
              </a:rPr>
              <a:t>, CPTAC-TCGA, </a:t>
            </a:r>
            <a:r>
              <a:rPr lang="en" sz="1000" u="sng">
                <a:solidFill>
                  <a:schemeClr val="accent5"/>
                </a:solidFill>
                <a:latin typeface="Montserrat"/>
                <a:ea typeface="Montserrat"/>
                <a:cs typeface="Montserrat"/>
                <a:sym typeface="Montserrat"/>
                <a:hlinkClick r:id="rId20">
                  <a:extLst>
                    <a:ext uri="{A12FA001-AC4F-418D-AE19-62706E023703}">
                      <ahyp:hlinkClr val="tx"/>
                    </a:ext>
                  </a:extLst>
                </a:hlinkClick>
              </a:rPr>
              <a:t>PBTA</a:t>
            </a:r>
            <a:endParaRPr sz="1000">
              <a:solidFill>
                <a:schemeClr val="dk1"/>
              </a:solidFill>
              <a:latin typeface="Montserrat"/>
              <a:ea typeface="Montserrat"/>
              <a:cs typeface="Montserrat"/>
              <a:sym typeface="Montserrat"/>
            </a:endParaRPr>
          </a:p>
          <a:p>
            <a:pPr indent="0" lvl="0" marL="0" rtl="0" algn="l">
              <a:spcBef>
                <a:spcPts val="1000"/>
              </a:spcBef>
              <a:spcAft>
                <a:spcPts val="0"/>
              </a:spcAft>
              <a:buClr>
                <a:schemeClr val="dk1"/>
              </a:buClr>
              <a:buSzPts val="1100"/>
              <a:buFont typeface="Arial"/>
              <a:buNone/>
            </a:pPr>
            <a:r>
              <a:rPr b="1" lang="en" sz="1000">
                <a:solidFill>
                  <a:schemeClr val="dk1"/>
                </a:solidFill>
                <a:latin typeface="Montserrat"/>
                <a:ea typeface="Montserrat"/>
                <a:cs typeface="Montserrat"/>
                <a:sym typeface="Montserrat"/>
              </a:rPr>
              <a:t>Imaging</a:t>
            </a:r>
            <a:r>
              <a:rPr lang="en" sz="1000">
                <a:solidFill>
                  <a:schemeClr val="dk1"/>
                </a:solidFill>
                <a:latin typeface="Montserrat"/>
                <a:ea typeface="Montserrat"/>
                <a:cs typeface="Montserrat"/>
                <a:sym typeface="Montserrat"/>
              </a:rPr>
              <a:t>: </a:t>
            </a:r>
            <a:r>
              <a:rPr lang="en" sz="1000" u="sng">
                <a:solidFill>
                  <a:schemeClr val="accent5"/>
                </a:solidFill>
                <a:latin typeface="Montserrat"/>
                <a:ea typeface="Montserrat"/>
                <a:cs typeface="Montserrat"/>
                <a:sym typeface="Montserrat"/>
                <a:hlinkClick r:id="rId21">
                  <a:extLst>
                    <a:ext uri="{A12FA001-AC4F-418D-AE19-62706E023703}">
                      <ahyp:hlinkClr val="tx"/>
                    </a:ext>
                  </a:extLst>
                </a:hlinkClick>
              </a:rPr>
              <a:t>TCIA</a:t>
            </a:r>
            <a:endParaRPr sz="1000">
              <a:solidFill>
                <a:schemeClr val="dk1"/>
              </a:solidFill>
              <a:latin typeface="Montserrat"/>
              <a:ea typeface="Montserrat"/>
              <a:cs typeface="Montserrat"/>
              <a:sym typeface="Montserrat"/>
            </a:endParaRPr>
          </a:p>
          <a:p>
            <a:pPr indent="0" lvl="0" marL="0" rtl="0" algn="l">
              <a:spcBef>
                <a:spcPts val="1000"/>
              </a:spcBef>
              <a:spcAft>
                <a:spcPts val="0"/>
              </a:spcAft>
              <a:buClr>
                <a:schemeClr val="dk1"/>
              </a:buClr>
              <a:buSzPts val="1100"/>
              <a:buFont typeface="Arial"/>
              <a:buNone/>
            </a:pPr>
            <a:r>
              <a:rPr b="1" lang="en" sz="1000">
                <a:solidFill>
                  <a:schemeClr val="dk1"/>
                </a:solidFill>
                <a:latin typeface="Montserrat"/>
                <a:ea typeface="Montserrat"/>
                <a:cs typeface="Montserrat"/>
                <a:sym typeface="Montserrat"/>
              </a:rPr>
              <a:t>23+ datasets </a:t>
            </a:r>
            <a:r>
              <a:rPr lang="en" sz="1000">
                <a:solidFill>
                  <a:schemeClr val="dk1"/>
                </a:solidFill>
                <a:latin typeface="Montserrat"/>
                <a:ea typeface="Montserrat"/>
                <a:cs typeface="Montserrat"/>
                <a:sym typeface="Montserrat"/>
              </a:rPr>
              <a:t>covering genomics, proteomics, imaging, and more. Some data are present in both AWS and GCP, some present only on one cloud infrastructure.</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000">
                <a:solidFill>
                  <a:schemeClr val="dk1"/>
                </a:solidFill>
                <a:latin typeface="Montserrat"/>
                <a:ea typeface="Montserrat"/>
                <a:cs typeface="Montserrat"/>
                <a:sym typeface="Montserrat"/>
              </a:rPr>
              <a:t>~300 Reference and analyzed datasets</a:t>
            </a:r>
            <a:r>
              <a:rPr lang="en" sz="1000">
                <a:solidFill>
                  <a:schemeClr val="dk1"/>
                </a:solidFill>
                <a:latin typeface="Montserrat"/>
                <a:ea typeface="Montserrat"/>
                <a:cs typeface="Montserrat"/>
                <a:sym typeface="Montserrat"/>
              </a:rPr>
              <a:t> available in BigQuery</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latin typeface="Montserrat"/>
                <a:ea typeface="Montserrat"/>
                <a:cs typeface="Montserrat"/>
                <a:sym typeface="Montserrat"/>
              </a:rPr>
              <a:t>Bring your own data is available.</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000">
                <a:solidFill>
                  <a:schemeClr val="dk1"/>
                </a:solidFill>
                <a:latin typeface="Montserrat"/>
                <a:ea typeface="Montserrat"/>
                <a:cs typeface="Montserrat"/>
                <a:sym typeface="Montserrat"/>
              </a:rPr>
              <a:t>New data being added through both existing and new data nodes on a continual basis. </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000">
                <a:solidFill>
                  <a:schemeClr val="dk1"/>
                </a:solidFill>
                <a:latin typeface="Montserrat"/>
                <a:ea typeface="Montserrat"/>
                <a:cs typeface="Montserrat"/>
                <a:sym typeface="Montserrat"/>
              </a:rPr>
              <a:t>Full list at </a:t>
            </a:r>
            <a:r>
              <a:rPr lang="en" sz="1000" u="sng">
                <a:solidFill>
                  <a:schemeClr val="hlink"/>
                </a:solidFill>
                <a:latin typeface="Montserrat"/>
                <a:ea typeface="Montserrat"/>
                <a:cs typeface="Montserrat"/>
                <a:sym typeface="Montserrat"/>
                <a:hlinkClick r:id="rId22"/>
              </a:rPr>
              <a:t>bit.ly/CRDCdatasets</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chemeClr val="dk1"/>
              </a:solidFill>
              <a:latin typeface="Montserrat"/>
              <a:ea typeface="Montserrat"/>
              <a:cs typeface="Montserrat"/>
              <a:sym typeface="Montserrat"/>
            </a:endParaRPr>
          </a:p>
        </p:txBody>
      </p:sp>
      <p:sp>
        <p:nvSpPr>
          <p:cNvPr id="130" name="Google Shape;130;p31"/>
          <p:cNvSpPr txBox="1"/>
          <p:nvPr/>
        </p:nvSpPr>
        <p:spPr>
          <a:xfrm>
            <a:off x="4750200" y="1905100"/>
            <a:ext cx="4244700" cy="41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Montserrat"/>
                <a:ea typeface="Montserrat"/>
                <a:cs typeface="Montserrat"/>
                <a:sym typeface="Montserrat"/>
              </a:rPr>
              <a:t>Wide range of tools available across CRDC for all stages of analysis, types of users, with more added continuously by both new nodes and resources. </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000">
                <a:solidFill>
                  <a:schemeClr val="dk1"/>
                </a:solidFill>
                <a:latin typeface="Montserrat"/>
                <a:ea typeface="Montserrat"/>
                <a:cs typeface="Montserrat"/>
                <a:sym typeface="Montserrat"/>
              </a:rPr>
              <a:t>Bring your own tools is available.</a:t>
            </a:r>
            <a:endParaRPr sz="1000"/>
          </a:p>
          <a:p>
            <a:pPr indent="0" lvl="0" marL="0" rtl="0" algn="l">
              <a:spcBef>
                <a:spcPts val="0"/>
              </a:spcBef>
              <a:spcAft>
                <a:spcPts val="0"/>
              </a:spcAft>
              <a:buClr>
                <a:schemeClr val="dk1"/>
              </a:buClr>
              <a:buSzPts val="1100"/>
              <a:buFont typeface="Arial"/>
              <a:buNone/>
            </a:pPr>
            <a:r>
              <a:t/>
            </a:r>
            <a:endParaRPr sz="1000"/>
          </a:p>
          <a:p>
            <a:pPr indent="0" lvl="0" marL="0" rtl="0" algn="l">
              <a:spcBef>
                <a:spcPts val="0"/>
              </a:spcBef>
              <a:spcAft>
                <a:spcPts val="0"/>
              </a:spcAft>
              <a:buClr>
                <a:schemeClr val="dk1"/>
              </a:buClr>
              <a:buSzPts val="1100"/>
              <a:buFont typeface="Arial"/>
              <a:buNone/>
            </a:pPr>
            <a:r>
              <a:rPr b="1" lang="en" sz="1000" u="sng">
                <a:solidFill>
                  <a:schemeClr val="hlink"/>
                </a:solidFill>
                <a:latin typeface="Montserrat"/>
                <a:ea typeface="Montserrat"/>
                <a:cs typeface="Montserrat"/>
                <a:sym typeface="Montserrat"/>
                <a:hlinkClick r:id="rId23"/>
              </a:rPr>
              <a:t>SB</a:t>
            </a:r>
            <a:r>
              <a:rPr b="1" lang="en" sz="1000">
                <a:solidFill>
                  <a:schemeClr val="dk1"/>
                </a:solidFill>
                <a:latin typeface="Montserrat"/>
                <a:ea typeface="Montserrat"/>
                <a:cs typeface="Montserrat"/>
                <a:sym typeface="Montserrat"/>
              </a:rPr>
              <a:t>: </a:t>
            </a:r>
            <a:r>
              <a:rPr lang="en" sz="1000">
                <a:solidFill>
                  <a:schemeClr val="dk1"/>
                </a:solidFill>
                <a:latin typeface="Montserrat"/>
                <a:ea typeface="Montserrat"/>
                <a:cs typeface="Montserrat"/>
                <a:sym typeface="Montserrat"/>
              </a:rPr>
              <a:t>427 publicly available tools and workflows in Common Workflow Language, + Dockstore, Rstudio, Jupyter notebooks, collaborative genome browser </a:t>
            </a:r>
            <a:endParaRPr sz="1000">
              <a:solidFill>
                <a:schemeClr val="dk1"/>
              </a:solidFill>
              <a:latin typeface="Montserrat"/>
              <a:ea typeface="Montserrat"/>
              <a:cs typeface="Montserrat"/>
              <a:sym typeface="Montserrat"/>
            </a:endParaRPr>
          </a:p>
          <a:p>
            <a:pPr indent="0" lvl="0" marL="0" rtl="0" algn="l">
              <a:spcBef>
                <a:spcPts val="500"/>
              </a:spcBef>
              <a:spcAft>
                <a:spcPts val="0"/>
              </a:spcAft>
              <a:buClr>
                <a:schemeClr val="dk1"/>
              </a:buClr>
              <a:buSzPts val="1100"/>
              <a:buFont typeface="Arial"/>
              <a:buNone/>
            </a:pPr>
            <a:r>
              <a:rPr b="1" lang="en" sz="1000" u="sng">
                <a:solidFill>
                  <a:schemeClr val="hlink"/>
                </a:solidFill>
                <a:latin typeface="Montserrat"/>
                <a:ea typeface="Montserrat"/>
                <a:cs typeface="Montserrat"/>
                <a:sym typeface="Montserrat"/>
                <a:hlinkClick r:id="rId24"/>
              </a:rPr>
              <a:t>Broad</a:t>
            </a:r>
            <a:r>
              <a:rPr b="1" lang="en" sz="1000">
                <a:solidFill>
                  <a:schemeClr val="dk1"/>
                </a:solidFill>
                <a:latin typeface="Montserrat"/>
                <a:ea typeface="Montserrat"/>
                <a:cs typeface="Montserrat"/>
                <a:sym typeface="Montserrat"/>
              </a:rPr>
              <a:t>:  </a:t>
            </a:r>
            <a:r>
              <a:rPr lang="en" sz="1000">
                <a:solidFill>
                  <a:schemeClr val="dk1"/>
                </a:solidFill>
                <a:latin typeface="Montserrat"/>
                <a:ea typeface="Montserrat"/>
                <a:cs typeface="Montserrat"/>
                <a:sym typeface="Montserrat"/>
              </a:rPr>
              <a:t>&gt;700 publically available workflows and tools in Workflow Development Language, Integrated Genome Viewer, Docktore, Jupyter notebooks</a:t>
            </a:r>
            <a:r>
              <a:rPr lang="en" sz="1000">
                <a:solidFill>
                  <a:schemeClr val="dk1"/>
                </a:solidFill>
                <a:latin typeface="Montserrat"/>
                <a:ea typeface="Montserrat"/>
                <a:cs typeface="Montserrat"/>
                <a:sym typeface="Montserrat"/>
              </a:rPr>
              <a:t>, BigQuery, ML,  pipelines</a:t>
            </a:r>
            <a:endParaRPr sz="1000">
              <a:solidFill>
                <a:schemeClr val="dk1"/>
              </a:solidFill>
              <a:latin typeface="Montserrat"/>
              <a:ea typeface="Montserrat"/>
              <a:cs typeface="Montserrat"/>
              <a:sym typeface="Montserrat"/>
            </a:endParaRPr>
          </a:p>
          <a:p>
            <a:pPr indent="0" lvl="0" marL="0" rtl="0" algn="l">
              <a:spcBef>
                <a:spcPts val="500"/>
              </a:spcBef>
              <a:spcAft>
                <a:spcPts val="0"/>
              </a:spcAft>
              <a:buClr>
                <a:schemeClr val="dk1"/>
              </a:buClr>
              <a:buSzPts val="1100"/>
              <a:buFont typeface="Arial"/>
              <a:buNone/>
            </a:pPr>
            <a:r>
              <a:rPr b="1" lang="en" sz="1000" u="sng">
                <a:solidFill>
                  <a:schemeClr val="hlink"/>
                </a:solidFill>
                <a:latin typeface="Montserrat"/>
                <a:ea typeface="Montserrat"/>
                <a:cs typeface="Montserrat"/>
                <a:sym typeface="Montserrat"/>
                <a:hlinkClick r:id="rId25"/>
              </a:rPr>
              <a:t>ISB</a:t>
            </a:r>
            <a:r>
              <a:rPr b="1" lang="en" sz="1000" u="sng">
                <a:solidFill>
                  <a:schemeClr val="hlink"/>
                </a:solidFill>
                <a:latin typeface="Montserrat"/>
                <a:ea typeface="Montserrat"/>
                <a:cs typeface="Montserrat"/>
                <a:sym typeface="Montserrat"/>
                <a:hlinkClick r:id="rId26"/>
              </a:rPr>
              <a:t>-CGC</a:t>
            </a:r>
            <a:r>
              <a:rPr b="1" lang="en" sz="1000">
                <a:solidFill>
                  <a:schemeClr val="dk1"/>
                </a:solidFill>
                <a:latin typeface="Montserrat"/>
                <a:ea typeface="Montserrat"/>
                <a:cs typeface="Montserrat"/>
                <a:sym typeface="Montserrat"/>
              </a:rPr>
              <a:t>: </a:t>
            </a:r>
            <a:r>
              <a:rPr lang="en" sz="1000">
                <a:solidFill>
                  <a:schemeClr val="dk1"/>
                </a:solidFill>
                <a:latin typeface="Montserrat"/>
                <a:ea typeface="Montserrat"/>
                <a:cs typeface="Montserrat"/>
                <a:sym typeface="Montserrat"/>
              </a:rPr>
              <a:t>Google: VMs, BigQuery, AI, ML, Pipelines, Cohorts, Image Viewers, Notebooks, Plotting, Dockstore</a:t>
            </a:r>
            <a:endParaRPr sz="1000">
              <a:solidFill>
                <a:schemeClr val="dk1"/>
              </a:solidFill>
              <a:latin typeface="Montserrat"/>
              <a:ea typeface="Montserrat"/>
              <a:cs typeface="Montserrat"/>
              <a:sym typeface="Montserrat"/>
            </a:endParaRPr>
          </a:p>
          <a:p>
            <a:pPr indent="0" lvl="0" marL="0" rtl="0" algn="l">
              <a:spcBef>
                <a:spcPts val="500"/>
              </a:spcBef>
              <a:spcAft>
                <a:spcPts val="0"/>
              </a:spcAft>
              <a:buClr>
                <a:schemeClr val="dk1"/>
              </a:buClr>
              <a:buSzPts val="1100"/>
              <a:buFont typeface="Arial"/>
              <a:buNone/>
            </a:pPr>
            <a:r>
              <a:rPr b="1" lang="en" sz="1000" u="sng">
                <a:solidFill>
                  <a:schemeClr val="hlink"/>
                </a:solidFill>
                <a:latin typeface="Montserrat"/>
                <a:ea typeface="Montserrat"/>
                <a:cs typeface="Montserrat"/>
                <a:sym typeface="Montserrat"/>
                <a:hlinkClick r:id="rId27"/>
              </a:rPr>
              <a:t>GDC</a:t>
            </a:r>
            <a:r>
              <a:rPr b="1" lang="en" sz="1000">
                <a:solidFill>
                  <a:schemeClr val="dk1"/>
                </a:solidFill>
                <a:latin typeface="Montserrat"/>
                <a:ea typeface="Montserrat"/>
                <a:cs typeface="Montserrat"/>
                <a:sym typeface="Montserrat"/>
              </a:rPr>
              <a:t>: </a:t>
            </a:r>
            <a:r>
              <a:rPr lang="en" sz="1000">
                <a:solidFill>
                  <a:schemeClr val="dk1"/>
                </a:solidFill>
                <a:latin typeface="Montserrat"/>
                <a:ea typeface="Montserrat"/>
                <a:cs typeface="Montserrat"/>
                <a:sym typeface="Montserrat"/>
              </a:rPr>
              <a:t>Data Analysis Visualization Exploration (</a:t>
            </a:r>
            <a:r>
              <a:rPr lang="en" sz="1000" u="sng">
                <a:solidFill>
                  <a:schemeClr val="hlink"/>
                </a:solidFill>
                <a:latin typeface="Montserrat"/>
                <a:ea typeface="Montserrat"/>
                <a:cs typeface="Montserrat"/>
                <a:sym typeface="Montserrat"/>
                <a:hlinkClick r:id="rId28"/>
              </a:rPr>
              <a:t>DAVE</a:t>
            </a:r>
            <a:r>
              <a:rPr lang="en" sz="1000">
                <a:solidFill>
                  <a:schemeClr val="dk1"/>
                </a:solidFill>
                <a:latin typeface="Montserrat"/>
                <a:ea typeface="Montserrat"/>
                <a:cs typeface="Montserrat"/>
                <a:sym typeface="Montserrat"/>
              </a:rPr>
              <a:t>) tools allow users to interact intuitively with GDC data and promote the development of a true cancer genomics knowledge base.  </a:t>
            </a:r>
            <a:endParaRPr sz="1000">
              <a:solidFill>
                <a:schemeClr val="dk1"/>
              </a:solidFill>
              <a:latin typeface="Montserrat"/>
              <a:ea typeface="Montserrat"/>
              <a:cs typeface="Montserrat"/>
              <a:sym typeface="Montserrat"/>
            </a:endParaRPr>
          </a:p>
          <a:p>
            <a:pPr indent="0" lvl="0" marL="0" rtl="0" algn="l">
              <a:spcBef>
                <a:spcPts val="500"/>
              </a:spcBef>
              <a:spcAft>
                <a:spcPts val="0"/>
              </a:spcAft>
              <a:buClr>
                <a:schemeClr val="dk1"/>
              </a:buClr>
              <a:buSzPts val="1100"/>
              <a:buFont typeface="Arial"/>
              <a:buNone/>
            </a:pPr>
            <a:r>
              <a:rPr b="1" lang="en" sz="1000" u="sng">
                <a:solidFill>
                  <a:schemeClr val="hlink"/>
                </a:solidFill>
                <a:latin typeface="Montserrat"/>
                <a:ea typeface="Montserrat"/>
                <a:cs typeface="Montserrat"/>
                <a:sym typeface="Montserrat"/>
                <a:hlinkClick r:id="rId29"/>
              </a:rPr>
              <a:t>PDC</a:t>
            </a:r>
            <a:r>
              <a:rPr b="1" lang="en" sz="1000">
                <a:solidFill>
                  <a:schemeClr val="dk1"/>
                </a:solidFill>
                <a:latin typeface="Montserrat"/>
                <a:ea typeface="Montserrat"/>
                <a:cs typeface="Montserrat"/>
                <a:sym typeface="Montserrat"/>
              </a:rPr>
              <a:t>: </a:t>
            </a:r>
            <a:r>
              <a:rPr lang="en" sz="1000">
                <a:solidFill>
                  <a:schemeClr val="dk1"/>
                </a:solidFill>
                <a:latin typeface="Montserrat"/>
                <a:ea typeface="Montserrat"/>
                <a:cs typeface="Montserrat"/>
                <a:sym typeface="Montserrat"/>
              </a:rPr>
              <a:t>Pepquery, Morpheus, Genome Browser, DDA &amp; DIA common data analysis pipeline (coming soon)</a:t>
            </a:r>
            <a:endParaRPr sz="1000">
              <a:solidFill>
                <a:schemeClr val="dk1"/>
              </a:solidFill>
              <a:latin typeface="Montserrat"/>
              <a:ea typeface="Montserrat"/>
              <a:cs typeface="Montserrat"/>
              <a:sym typeface="Montserrat"/>
            </a:endParaRPr>
          </a:p>
          <a:p>
            <a:pPr indent="0" lvl="0" marL="0" rtl="0" algn="l">
              <a:spcBef>
                <a:spcPts val="500"/>
              </a:spcBef>
              <a:spcAft>
                <a:spcPts val="0"/>
              </a:spcAft>
              <a:buClr>
                <a:schemeClr val="dk1"/>
              </a:buClr>
              <a:buSzPts val="1100"/>
              <a:buFont typeface="Arial"/>
              <a:buNone/>
            </a:pPr>
            <a:r>
              <a:t/>
            </a:r>
            <a:endParaRPr sz="1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31" name="Google Shape;131;p31"/>
          <p:cNvSpPr txBox="1"/>
          <p:nvPr>
            <p:ph idx="4294967295" type="ctrTitle"/>
          </p:nvPr>
        </p:nvSpPr>
        <p:spPr>
          <a:xfrm>
            <a:off x="0" y="71908"/>
            <a:ext cx="9144000" cy="4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solidFill>
                  <a:srgbClr val="434343"/>
                </a:solidFill>
                <a:latin typeface="Montserrat"/>
                <a:ea typeface="Montserrat"/>
                <a:cs typeface="Montserrat"/>
                <a:sym typeface="Montserrat"/>
              </a:rPr>
              <a:t>Cancer Research Data Commons</a:t>
            </a:r>
            <a:endParaRPr b="1"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b="1" sz="3000">
              <a:solidFill>
                <a:srgbClr val="434343"/>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2"/>
          <p:cNvSpPr txBox="1"/>
          <p:nvPr/>
        </p:nvSpPr>
        <p:spPr>
          <a:xfrm>
            <a:off x="434275" y="1082758"/>
            <a:ext cx="3638400" cy="53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Authentication</a:t>
            </a:r>
            <a:endParaRPr sz="2000">
              <a:solidFill>
                <a:srgbClr val="FFFFFF"/>
              </a:solidFill>
              <a:latin typeface="Montserrat"/>
              <a:ea typeface="Montserrat"/>
              <a:cs typeface="Montserrat"/>
              <a:sym typeface="Montserrat"/>
            </a:endParaRPr>
          </a:p>
        </p:txBody>
      </p:sp>
      <p:sp>
        <p:nvSpPr>
          <p:cNvPr id="137" name="Google Shape;137;p32"/>
          <p:cNvSpPr txBox="1"/>
          <p:nvPr/>
        </p:nvSpPr>
        <p:spPr>
          <a:xfrm>
            <a:off x="5071300" y="1082758"/>
            <a:ext cx="3638400" cy="53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Authorization</a:t>
            </a:r>
            <a:endParaRPr b="1" sz="2000">
              <a:solidFill>
                <a:srgbClr val="FFFFFF"/>
              </a:solidFill>
              <a:latin typeface="Montserrat"/>
              <a:ea typeface="Montserrat"/>
              <a:cs typeface="Montserrat"/>
              <a:sym typeface="Montserrat"/>
            </a:endParaRPr>
          </a:p>
        </p:txBody>
      </p:sp>
      <p:sp>
        <p:nvSpPr>
          <p:cNvPr id="138" name="Google Shape;138;p32"/>
          <p:cNvSpPr txBox="1"/>
          <p:nvPr/>
        </p:nvSpPr>
        <p:spPr>
          <a:xfrm>
            <a:off x="190500" y="1872000"/>
            <a:ext cx="3945300" cy="1480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eRA Commons IDs (controlled data)</a:t>
            </a:r>
            <a:endParaRPr sz="1200">
              <a:solidFill>
                <a:schemeClr val="dk1"/>
              </a:solidFill>
              <a:latin typeface="Montserrat"/>
              <a:ea typeface="Montserrat"/>
              <a:cs typeface="Montserrat"/>
              <a:sym typeface="Montserrat"/>
            </a:endParaRPr>
          </a:p>
          <a:p>
            <a:pPr indent="-304800" lvl="0" marL="457200" rtl="0" algn="l">
              <a:spcBef>
                <a:spcPts val="100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NCI Data Commons Framework Services (DCFS) by Gen3</a:t>
            </a:r>
            <a:endParaRPr sz="1200">
              <a:solidFill>
                <a:schemeClr val="dk1"/>
              </a:solidFill>
              <a:latin typeface="Montserrat"/>
              <a:ea typeface="Montserrat"/>
              <a:cs typeface="Montserrat"/>
              <a:sym typeface="Montserrat"/>
            </a:endParaRPr>
          </a:p>
          <a:p>
            <a:pPr indent="-304800" lvl="0" marL="457200" rtl="0" algn="l">
              <a:spcBef>
                <a:spcPts val="100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Individual, OIDC platform authentication</a:t>
            </a:r>
            <a:endParaRPr sz="1200">
              <a:solidFill>
                <a:schemeClr val="dk1"/>
              </a:solidFill>
              <a:latin typeface="Montserrat"/>
              <a:ea typeface="Montserrat"/>
              <a:cs typeface="Montserrat"/>
              <a:sym typeface="Montserrat"/>
            </a:endParaRPr>
          </a:p>
          <a:p>
            <a:pPr indent="0" lvl="0" marL="0" rtl="0" algn="l">
              <a:spcBef>
                <a:spcPts val="100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p:txBody>
      </p:sp>
      <p:sp>
        <p:nvSpPr>
          <p:cNvPr id="139" name="Google Shape;139;p32"/>
          <p:cNvSpPr txBox="1"/>
          <p:nvPr/>
        </p:nvSpPr>
        <p:spPr>
          <a:xfrm>
            <a:off x="5008150" y="1872000"/>
            <a:ext cx="3767700" cy="1440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dbGaP access </a:t>
            </a:r>
            <a:endParaRPr sz="1200">
              <a:solidFill>
                <a:schemeClr val="dk1"/>
              </a:solidFill>
              <a:latin typeface="Montserrat"/>
              <a:ea typeface="Montserrat"/>
              <a:cs typeface="Montserrat"/>
              <a:sym typeface="Montserrat"/>
            </a:endParaRPr>
          </a:p>
          <a:p>
            <a:pPr indent="-304800" lvl="0" marL="457200" rtl="0" algn="l">
              <a:spcBef>
                <a:spcPts val="100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DCFS by Gen3</a:t>
            </a:r>
            <a:endParaRPr sz="1200">
              <a:solidFill>
                <a:schemeClr val="dk1"/>
              </a:solidFill>
              <a:latin typeface="Montserrat"/>
              <a:ea typeface="Montserrat"/>
              <a:cs typeface="Montserrat"/>
              <a:sym typeface="Montserrat"/>
            </a:endParaRPr>
          </a:p>
          <a:p>
            <a:pPr indent="-304800" lvl="0" marL="457200" rtl="0" algn="l">
              <a:spcBef>
                <a:spcPts val="100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Authorization enabled by Trusted Partnerships with NIH</a:t>
            </a:r>
            <a:endParaRPr sz="1200">
              <a:solidFill>
                <a:schemeClr val="dk1"/>
              </a:solidFill>
              <a:latin typeface="Montserrat"/>
              <a:ea typeface="Montserrat"/>
              <a:cs typeface="Montserrat"/>
              <a:sym typeface="Montserrat"/>
            </a:endParaRPr>
          </a:p>
          <a:p>
            <a:pPr indent="0" lvl="0" marL="0" rtl="0" algn="l">
              <a:spcBef>
                <a:spcPts val="100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
        <p:nvSpPr>
          <p:cNvPr id="140" name="Google Shape;140;p32"/>
          <p:cNvSpPr txBox="1"/>
          <p:nvPr>
            <p:ph idx="4294967295" type="ctrTitle"/>
          </p:nvPr>
        </p:nvSpPr>
        <p:spPr>
          <a:xfrm>
            <a:off x="0" y="83441"/>
            <a:ext cx="9144000" cy="4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solidFill>
                  <a:srgbClr val="434343"/>
                </a:solidFill>
                <a:latin typeface="Montserrat"/>
                <a:ea typeface="Montserrat"/>
                <a:cs typeface="Montserrat"/>
                <a:sym typeface="Montserrat"/>
              </a:rPr>
              <a:t>Cancer</a:t>
            </a:r>
            <a:r>
              <a:rPr b="1" lang="en" sz="3000">
                <a:solidFill>
                  <a:srgbClr val="434343"/>
                </a:solidFill>
                <a:latin typeface="Montserrat"/>
                <a:ea typeface="Montserrat"/>
                <a:cs typeface="Montserrat"/>
                <a:sym typeface="Montserrat"/>
              </a:rPr>
              <a:t> Research Data Commons</a:t>
            </a:r>
            <a:endParaRPr b="1"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b="1" sz="3000">
              <a:solidFill>
                <a:srgbClr val="434343"/>
              </a:solidFill>
              <a:latin typeface="Montserrat"/>
              <a:ea typeface="Montserrat"/>
              <a:cs typeface="Montserrat"/>
              <a:sym typeface="Montserrat"/>
            </a:endParaRPr>
          </a:p>
        </p:txBody>
      </p:sp>
      <p:sp>
        <p:nvSpPr>
          <p:cNvPr id="141" name="Google Shape;141;p32"/>
          <p:cNvSpPr txBox="1"/>
          <p:nvPr/>
        </p:nvSpPr>
        <p:spPr>
          <a:xfrm>
            <a:off x="434275" y="3900758"/>
            <a:ext cx="3638400" cy="53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Indexing</a:t>
            </a:r>
            <a:endParaRPr sz="2000">
              <a:solidFill>
                <a:srgbClr val="FFFFFF"/>
              </a:solidFill>
              <a:latin typeface="Montserrat"/>
              <a:ea typeface="Montserrat"/>
              <a:cs typeface="Montserrat"/>
              <a:sym typeface="Montserrat"/>
            </a:endParaRPr>
          </a:p>
        </p:txBody>
      </p:sp>
      <p:sp>
        <p:nvSpPr>
          <p:cNvPr id="142" name="Google Shape;142;p32"/>
          <p:cNvSpPr txBox="1"/>
          <p:nvPr/>
        </p:nvSpPr>
        <p:spPr>
          <a:xfrm>
            <a:off x="5071300" y="3900758"/>
            <a:ext cx="3638400" cy="53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Data Models &amp; More</a:t>
            </a:r>
            <a:endParaRPr b="1" sz="2000">
              <a:solidFill>
                <a:srgbClr val="FFFFFF"/>
              </a:solidFill>
              <a:latin typeface="Montserrat"/>
              <a:ea typeface="Montserrat"/>
              <a:cs typeface="Montserrat"/>
              <a:sym typeface="Montserrat"/>
            </a:endParaRPr>
          </a:p>
        </p:txBody>
      </p:sp>
      <p:sp>
        <p:nvSpPr>
          <p:cNvPr id="143" name="Google Shape;143;p32"/>
          <p:cNvSpPr txBox="1"/>
          <p:nvPr/>
        </p:nvSpPr>
        <p:spPr>
          <a:xfrm>
            <a:off x="368150" y="4622500"/>
            <a:ext cx="3767700" cy="154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Permanent globally unique IDs (GUIDs) for data in Google &amp; Amazon locations</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GUIDs are cloud agnostic, promoting access and providing a mechanism for versioning data</a:t>
            </a:r>
            <a:endParaRPr sz="1200">
              <a:solidFill>
                <a:schemeClr val="dk1"/>
              </a:solidFill>
              <a:latin typeface="Montserrat"/>
              <a:ea typeface="Montserrat"/>
              <a:cs typeface="Montserrat"/>
              <a:sym typeface="Montserrat"/>
            </a:endParaRPr>
          </a:p>
        </p:txBody>
      </p:sp>
      <p:sp>
        <p:nvSpPr>
          <p:cNvPr id="144" name="Google Shape;144;p32"/>
          <p:cNvSpPr txBox="1"/>
          <p:nvPr/>
        </p:nvSpPr>
        <p:spPr>
          <a:xfrm>
            <a:off x="5008150" y="4622500"/>
            <a:ext cx="3767700" cy="14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There are many data models across the CRDC, </a:t>
            </a:r>
            <a:r>
              <a:rPr lang="en" sz="1200">
                <a:latin typeface="Montserrat"/>
                <a:ea typeface="Montserrat"/>
                <a:cs typeface="Montserrat"/>
                <a:sym typeface="Montserrat"/>
              </a:rPr>
              <a:t>including </a:t>
            </a:r>
            <a:r>
              <a:rPr lang="en" sz="1200" u="sng">
                <a:solidFill>
                  <a:schemeClr val="hlink"/>
                </a:solidFill>
                <a:latin typeface="Montserrat"/>
                <a:ea typeface="Montserrat"/>
                <a:cs typeface="Montserrat"/>
                <a:sym typeface="Montserrat"/>
                <a:hlinkClick r:id="rId3"/>
              </a:rPr>
              <a:t>ICDC</a:t>
            </a:r>
            <a:r>
              <a:rPr lang="en" sz="1200">
                <a:latin typeface="Montserrat"/>
                <a:ea typeface="Montserrat"/>
                <a:cs typeface="Montserrat"/>
                <a:sym typeface="Montserrat"/>
              </a:rPr>
              <a:t>, </a:t>
            </a:r>
            <a:r>
              <a:rPr lang="en" sz="1200" u="sng">
                <a:solidFill>
                  <a:schemeClr val="hlink"/>
                </a:solidFill>
                <a:latin typeface="Montserrat"/>
                <a:ea typeface="Montserrat"/>
                <a:cs typeface="Montserrat"/>
                <a:sym typeface="Montserrat"/>
                <a:hlinkClick r:id="rId4"/>
              </a:rPr>
              <a:t>CTN</a:t>
            </a:r>
            <a:r>
              <a:rPr lang="en" sz="1200">
                <a:latin typeface="Montserrat"/>
                <a:ea typeface="Montserrat"/>
                <a:cs typeface="Montserrat"/>
                <a:sym typeface="Montserrat"/>
              </a:rPr>
              <a:t>, </a:t>
            </a:r>
            <a:r>
              <a:rPr lang="en" sz="1200" u="sng">
                <a:solidFill>
                  <a:schemeClr val="hlink"/>
                </a:solidFill>
                <a:latin typeface="Montserrat"/>
                <a:ea typeface="Montserrat"/>
                <a:cs typeface="Montserrat"/>
                <a:sym typeface="Montserrat"/>
                <a:hlinkClick r:id="rId5"/>
              </a:rPr>
              <a:t>PDC</a:t>
            </a:r>
            <a:r>
              <a:rPr lang="en" sz="1200">
                <a:latin typeface="Montserrat"/>
                <a:ea typeface="Montserrat"/>
                <a:cs typeface="Montserrat"/>
                <a:sym typeface="Montserrat"/>
              </a:rPr>
              <a:t>, and </a:t>
            </a:r>
            <a:r>
              <a:rPr lang="en" sz="1200" u="sng">
                <a:solidFill>
                  <a:schemeClr val="hlink"/>
                </a:solidFill>
                <a:latin typeface="Montserrat"/>
                <a:ea typeface="Montserrat"/>
                <a:cs typeface="Montserrat"/>
                <a:sym typeface="Montserrat"/>
                <a:hlinkClick r:id="rId6"/>
              </a:rPr>
              <a:t>GDC</a:t>
            </a:r>
            <a:endParaRPr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Bridging efforts are underway</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rPr lang="en" sz="1200">
                <a:latin typeface="Montserrat"/>
                <a:ea typeface="Montserrat"/>
                <a:cs typeface="Montserrat"/>
                <a:sym typeface="Montserrat"/>
              </a:rPr>
              <a:t>We also participate in GA4GH efforts</a:t>
            </a:r>
            <a:endParaRPr sz="12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3"/>
          <p:cNvSpPr/>
          <p:nvPr/>
        </p:nvSpPr>
        <p:spPr>
          <a:xfrm>
            <a:off x="0" y="1838325"/>
            <a:ext cx="9144000" cy="4381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3"/>
          <p:cNvSpPr txBox="1"/>
          <p:nvPr/>
        </p:nvSpPr>
        <p:spPr>
          <a:xfrm>
            <a:off x="981300" y="1009350"/>
            <a:ext cx="7181400" cy="6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Montserrat"/>
                <a:ea typeface="Montserrat"/>
                <a:cs typeface="Montserrat"/>
                <a:sym typeface="Montserrat"/>
              </a:rPr>
              <a:t>Architectural Diagram</a:t>
            </a:r>
            <a:endParaRPr b="1" sz="1600">
              <a:solidFill>
                <a:srgbClr val="FFFFFF"/>
              </a:solidFill>
              <a:latin typeface="Montserrat"/>
              <a:ea typeface="Montserrat"/>
              <a:cs typeface="Montserrat"/>
              <a:sym typeface="Montserrat"/>
            </a:endParaRPr>
          </a:p>
        </p:txBody>
      </p:sp>
      <p:sp>
        <p:nvSpPr>
          <p:cNvPr id="151" name="Google Shape;151;p33"/>
          <p:cNvSpPr txBox="1"/>
          <p:nvPr>
            <p:ph idx="4294967295" type="ctrTitle"/>
          </p:nvPr>
        </p:nvSpPr>
        <p:spPr>
          <a:xfrm>
            <a:off x="0" y="168550"/>
            <a:ext cx="9144000" cy="4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solidFill>
                  <a:srgbClr val="434343"/>
                </a:solidFill>
                <a:latin typeface="Montserrat"/>
                <a:ea typeface="Montserrat"/>
                <a:cs typeface="Montserrat"/>
                <a:sym typeface="Montserrat"/>
              </a:rPr>
              <a:t>Cancer Research Data Commons</a:t>
            </a:r>
            <a:endParaRPr b="1"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b="1" sz="3000">
              <a:solidFill>
                <a:srgbClr val="434343"/>
              </a:solidFill>
              <a:latin typeface="Montserrat"/>
              <a:ea typeface="Montserrat"/>
              <a:cs typeface="Montserrat"/>
              <a:sym typeface="Montserrat"/>
            </a:endParaRPr>
          </a:p>
        </p:txBody>
      </p:sp>
      <p:pic>
        <p:nvPicPr>
          <p:cNvPr id="152" name="Google Shape;152;p33"/>
          <p:cNvPicPr preferRelativeResize="0"/>
          <p:nvPr/>
        </p:nvPicPr>
        <p:blipFill>
          <a:blip r:embed="rId3">
            <a:alphaModFix/>
          </a:blip>
          <a:stretch>
            <a:fillRect/>
          </a:stretch>
        </p:blipFill>
        <p:spPr>
          <a:xfrm>
            <a:off x="174151" y="2403975"/>
            <a:ext cx="2034113" cy="2204661"/>
          </a:xfrm>
          <a:prstGeom prst="rect">
            <a:avLst/>
          </a:prstGeom>
          <a:noFill/>
          <a:ln>
            <a:noFill/>
          </a:ln>
        </p:spPr>
      </p:pic>
      <p:sp>
        <p:nvSpPr>
          <p:cNvPr id="153" name="Google Shape;153;p33"/>
          <p:cNvSpPr txBox="1"/>
          <p:nvPr/>
        </p:nvSpPr>
        <p:spPr>
          <a:xfrm>
            <a:off x="768300" y="5446775"/>
            <a:ext cx="1581000" cy="2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User Perspective </a:t>
            </a:r>
            <a:endParaRPr/>
          </a:p>
        </p:txBody>
      </p:sp>
      <p:sp>
        <p:nvSpPr>
          <p:cNvPr id="154" name="Google Shape;154;p33"/>
          <p:cNvSpPr txBox="1"/>
          <p:nvPr/>
        </p:nvSpPr>
        <p:spPr>
          <a:xfrm>
            <a:off x="5143499" y="5528175"/>
            <a:ext cx="2295600" cy="2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System perspective </a:t>
            </a:r>
            <a:endParaRPr/>
          </a:p>
        </p:txBody>
      </p:sp>
      <p:pic>
        <p:nvPicPr>
          <p:cNvPr id="155" name="Google Shape;155;p33"/>
          <p:cNvPicPr preferRelativeResize="0"/>
          <p:nvPr/>
        </p:nvPicPr>
        <p:blipFill>
          <a:blip r:embed="rId4">
            <a:alphaModFix/>
          </a:blip>
          <a:stretch>
            <a:fillRect/>
          </a:stretch>
        </p:blipFill>
        <p:spPr>
          <a:xfrm>
            <a:off x="3017625" y="2599890"/>
            <a:ext cx="4128713" cy="23167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4"/>
          <p:cNvSpPr txBox="1"/>
          <p:nvPr>
            <p:ph idx="4294967295" type="ctrTitle"/>
          </p:nvPr>
        </p:nvSpPr>
        <p:spPr>
          <a:xfrm>
            <a:off x="0" y="206075"/>
            <a:ext cx="9144000" cy="4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434343"/>
                </a:solidFill>
                <a:latin typeface="Montserrat"/>
                <a:ea typeface="Montserrat"/>
                <a:cs typeface="Montserrat"/>
                <a:sym typeface="Montserrat"/>
              </a:rPr>
              <a:t>NHGRI AnVIL</a:t>
            </a:r>
            <a:endParaRPr b="1" sz="3000">
              <a:solidFill>
                <a:srgbClr val="434343"/>
              </a:solidFill>
              <a:latin typeface="Montserrat"/>
              <a:ea typeface="Montserrat"/>
              <a:cs typeface="Montserrat"/>
              <a:sym typeface="Montserrat"/>
            </a:endParaRPr>
          </a:p>
        </p:txBody>
      </p:sp>
      <p:sp>
        <p:nvSpPr>
          <p:cNvPr id="161" name="Google Shape;161;p34"/>
          <p:cNvSpPr txBox="1"/>
          <p:nvPr/>
        </p:nvSpPr>
        <p:spPr>
          <a:xfrm>
            <a:off x="319925" y="1983900"/>
            <a:ext cx="3964500" cy="3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Montserrat"/>
                <a:ea typeface="Montserrat"/>
                <a:cs typeface="Montserrat"/>
                <a:sym typeface="Montserrat"/>
              </a:rPr>
              <a:t>The NHGRI AnVIL is a cloud based environment that hosts high value data sets and commonly used bioinformatics tools in a secure environment that can scale to meet the computational needs of researchers.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rPr lang="en">
                <a:solidFill>
                  <a:srgbClr val="434343"/>
                </a:solidFill>
                <a:latin typeface="Montserrat"/>
                <a:ea typeface="Montserrat"/>
                <a:cs typeface="Montserrat"/>
                <a:sym typeface="Montserrat"/>
              </a:rPr>
              <a:t>The AnVIL will provide automated data access with the DUOS platform. AnVIL users will have access to extensive training materials spanning from general genomics to advanced analysis methods using modular and open access Massively Open Online Courses (MOOCs).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rPr b="1" lang="en">
                <a:solidFill>
                  <a:srgbClr val="434343"/>
                </a:solidFill>
                <a:latin typeface="Montserrat"/>
                <a:ea typeface="Montserrat"/>
                <a:cs typeface="Montserrat"/>
                <a:sym typeface="Montserrat"/>
              </a:rPr>
              <a:t>Go Live: July 2019</a:t>
            </a:r>
            <a:endParaRPr b="1">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rPr b="1" lang="en">
                <a:solidFill>
                  <a:srgbClr val="434343"/>
                </a:solidFill>
                <a:latin typeface="Montserrat"/>
                <a:ea typeface="Montserrat"/>
                <a:cs typeface="Montserrat"/>
                <a:sym typeface="Montserrat"/>
              </a:rPr>
              <a:t>Go Live Date: </a:t>
            </a:r>
            <a:r>
              <a:rPr lang="en">
                <a:solidFill>
                  <a:srgbClr val="434343"/>
                </a:solidFill>
                <a:latin typeface="Montserrat"/>
                <a:ea typeface="Montserrat"/>
                <a:cs typeface="Montserrat"/>
                <a:sym typeface="Montserrat"/>
              </a:rPr>
              <a:t>July 1st, 2019</a:t>
            </a:r>
            <a:endParaRPr>
              <a:solidFill>
                <a:srgbClr val="434343"/>
              </a:solidFill>
              <a:latin typeface="Montserrat"/>
              <a:ea typeface="Montserrat"/>
              <a:cs typeface="Montserrat"/>
              <a:sym typeface="Montserrat"/>
            </a:endParaRPr>
          </a:p>
        </p:txBody>
      </p:sp>
      <p:sp>
        <p:nvSpPr>
          <p:cNvPr id="162" name="Google Shape;162;p34"/>
          <p:cNvSpPr txBox="1"/>
          <p:nvPr/>
        </p:nvSpPr>
        <p:spPr>
          <a:xfrm>
            <a:off x="4761675" y="1135250"/>
            <a:ext cx="4116600" cy="25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4"/>
          <p:cNvSpPr txBox="1"/>
          <p:nvPr/>
        </p:nvSpPr>
        <p:spPr>
          <a:xfrm>
            <a:off x="4949425" y="1983900"/>
            <a:ext cx="4033800" cy="3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Montserrat"/>
                <a:ea typeface="Montserrat"/>
                <a:cs typeface="Montserrat"/>
                <a:sym typeface="Montserrat"/>
              </a:rPr>
              <a:t>Funder:</a:t>
            </a:r>
            <a:r>
              <a:rPr lang="en">
                <a:solidFill>
                  <a:srgbClr val="434343"/>
                </a:solidFill>
                <a:latin typeface="Montserrat"/>
                <a:ea typeface="Montserrat"/>
                <a:cs typeface="Montserrat"/>
                <a:sym typeface="Montserrat"/>
              </a:rPr>
              <a:t> National Human Genome Research Institute, Eric Green (director), Valentina Di Francesco (program officer), Ken Wiley (program officer)</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rPr b="1" lang="en">
                <a:solidFill>
                  <a:srgbClr val="434343"/>
                </a:solidFill>
                <a:latin typeface="Montserrat"/>
                <a:ea typeface="Montserrat"/>
                <a:cs typeface="Montserrat"/>
                <a:sym typeface="Montserrat"/>
              </a:rPr>
              <a:t>PIs:</a:t>
            </a:r>
            <a:r>
              <a:rPr lang="en">
                <a:solidFill>
                  <a:srgbClr val="434343"/>
                </a:solidFill>
                <a:latin typeface="Montserrat"/>
                <a:ea typeface="Montserrat"/>
                <a:cs typeface="Montserrat"/>
                <a:sym typeface="Montserrat"/>
              </a:rPr>
              <a:t> Philippakis, Taylor, Grossman, Morgan, Paten, Nekrutenko, Carroll, Goecks, Hall, Carey, Afgan, Leek, Hansen, Schatz, Ellrott, Waldron, MacArthur</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rPr b="1" lang="en">
                <a:solidFill>
                  <a:srgbClr val="434343"/>
                </a:solidFill>
                <a:latin typeface="Montserrat"/>
                <a:ea typeface="Montserrat"/>
                <a:cs typeface="Montserrat"/>
                <a:sym typeface="Montserrat"/>
              </a:rPr>
              <a:t>Institutions:</a:t>
            </a:r>
            <a:r>
              <a:rPr lang="en">
                <a:solidFill>
                  <a:srgbClr val="434343"/>
                </a:solidFill>
                <a:latin typeface="Montserrat"/>
                <a:ea typeface="Montserrat"/>
                <a:cs typeface="Montserrat"/>
                <a:sym typeface="Montserrat"/>
              </a:rPr>
              <a:t> The Broad Institute, Johns Hopkins University, University of Chicago, Penn State University, University of California, Santa Cruz, Oregon HEalth and Sciences University, Harvard Medical School, Vanderbilt University Medical Center, Roswell Park Comprehensive Cancer Center, Washington University, City University of New York</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p:txBody>
      </p:sp>
      <p:sp>
        <p:nvSpPr>
          <p:cNvPr id="164" name="Google Shape;164;p34"/>
          <p:cNvSpPr txBox="1"/>
          <p:nvPr/>
        </p:nvSpPr>
        <p:spPr>
          <a:xfrm>
            <a:off x="434288" y="1118675"/>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Project Description</a:t>
            </a:r>
            <a:endParaRPr sz="2000">
              <a:solidFill>
                <a:srgbClr val="FFFFFF"/>
              </a:solidFill>
              <a:latin typeface="Montserrat"/>
              <a:ea typeface="Montserrat"/>
              <a:cs typeface="Montserrat"/>
              <a:sym typeface="Montserrat"/>
            </a:endParaRPr>
          </a:p>
        </p:txBody>
      </p:sp>
      <p:sp>
        <p:nvSpPr>
          <p:cNvPr id="165" name="Google Shape;165;p34"/>
          <p:cNvSpPr txBox="1"/>
          <p:nvPr/>
        </p:nvSpPr>
        <p:spPr>
          <a:xfrm>
            <a:off x="5071313" y="1118675"/>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Participants</a:t>
            </a:r>
            <a:endParaRPr b="1" sz="2000">
              <a:solidFill>
                <a:srgbClr val="FFFFFF"/>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5"/>
          <p:cNvSpPr txBox="1"/>
          <p:nvPr/>
        </p:nvSpPr>
        <p:spPr>
          <a:xfrm>
            <a:off x="434275" y="1166800"/>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Data available</a:t>
            </a:r>
            <a:endParaRPr sz="2000">
              <a:solidFill>
                <a:srgbClr val="FFFFFF"/>
              </a:solidFill>
              <a:latin typeface="Montserrat"/>
              <a:ea typeface="Montserrat"/>
              <a:cs typeface="Montserrat"/>
              <a:sym typeface="Montserrat"/>
            </a:endParaRPr>
          </a:p>
        </p:txBody>
      </p:sp>
      <p:sp>
        <p:nvSpPr>
          <p:cNvPr id="171" name="Google Shape;171;p35"/>
          <p:cNvSpPr txBox="1"/>
          <p:nvPr/>
        </p:nvSpPr>
        <p:spPr>
          <a:xfrm>
            <a:off x="5071300" y="1166800"/>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Tools available</a:t>
            </a:r>
            <a:endParaRPr b="1" sz="2000">
              <a:solidFill>
                <a:srgbClr val="FFFFFF"/>
              </a:solidFill>
              <a:latin typeface="Montserrat"/>
              <a:ea typeface="Montserrat"/>
              <a:cs typeface="Montserrat"/>
              <a:sym typeface="Montserrat"/>
            </a:endParaRPr>
          </a:p>
        </p:txBody>
      </p:sp>
      <p:sp>
        <p:nvSpPr>
          <p:cNvPr id="172" name="Google Shape;172;p35"/>
          <p:cNvSpPr txBox="1"/>
          <p:nvPr/>
        </p:nvSpPr>
        <p:spPr>
          <a:xfrm>
            <a:off x="372700" y="2176675"/>
            <a:ext cx="3767700" cy="329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AnVIL hosts CCDG, CMG, GTEx, and 1000 Genomes. As data sets are added to these groups they will become available on AnVIL. EMERGE will become available on AnVIL mid 2020.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p:txBody>
      </p:sp>
      <p:sp>
        <p:nvSpPr>
          <p:cNvPr id="173" name="Google Shape;173;p35"/>
          <p:cNvSpPr txBox="1"/>
          <p:nvPr/>
        </p:nvSpPr>
        <p:spPr>
          <a:xfrm>
            <a:off x="5012700" y="2176675"/>
            <a:ext cx="3767700" cy="406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AnVIL uses the Terra platform to launch and run tools on Google Cloud Platform within a FISMA secure boundary.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Users can currently run batch analysis with WDL and interactive analysis with Jupyter Notebooks supporting Python and R. The Dockstore workflow repository is integrated with Terra, providing access to hundreds of published workflows.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Access to Bioconductor through Jupyter Notebooks and R Studio is available  and Galaxy will be available late summer 2020.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AnVIL will enable users to bring their own tools to the platform. </a:t>
            </a:r>
            <a:endParaRPr>
              <a:latin typeface="Montserrat"/>
              <a:ea typeface="Montserrat"/>
              <a:cs typeface="Montserrat"/>
              <a:sym typeface="Montserrat"/>
            </a:endParaRPr>
          </a:p>
        </p:txBody>
      </p:sp>
      <p:sp>
        <p:nvSpPr>
          <p:cNvPr id="174" name="Google Shape;174;p35"/>
          <p:cNvSpPr txBox="1"/>
          <p:nvPr>
            <p:ph idx="4294967295" type="ctrTitle"/>
          </p:nvPr>
        </p:nvSpPr>
        <p:spPr>
          <a:xfrm>
            <a:off x="0" y="206075"/>
            <a:ext cx="9144000" cy="4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434343"/>
                </a:solidFill>
                <a:latin typeface="Montserrat"/>
                <a:ea typeface="Montserrat"/>
                <a:cs typeface="Montserrat"/>
                <a:sym typeface="Montserrat"/>
              </a:rPr>
              <a:t>NHGRI AnVIL</a:t>
            </a:r>
            <a:endParaRPr b="1" sz="3000">
              <a:solidFill>
                <a:srgbClr val="434343"/>
              </a:solidFill>
              <a:latin typeface="Montserrat"/>
              <a:ea typeface="Montserrat"/>
              <a:cs typeface="Montserrat"/>
              <a:sym typeface="Montserrat"/>
            </a:endParaRPr>
          </a:p>
        </p:txBody>
      </p:sp>
      <p:graphicFrame>
        <p:nvGraphicFramePr>
          <p:cNvPr id="175" name="Google Shape;175;p35"/>
          <p:cNvGraphicFramePr/>
          <p:nvPr/>
        </p:nvGraphicFramePr>
        <p:xfrm>
          <a:off x="351550" y="3776250"/>
          <a:ext cx="3000000" cy="3000000"/>
        </p:xfrm>
        <a:graphic>
          <a:graphicData uri="http://schemas.openxmlformats.org/drawingml/2006/table">
            <a:tbl>
              <a:tblPr>
                <a:noFill/>
                <a:tableStyleId>{D6F6F2DE-E48B-41DA-AC0D-2B296C52063D}</a:tableStyleId>
              </a:tblPr>
              <a:tblGrid>
                <a:gridCol w="952500"/>
                <a:gridCol w="952500"/>
                <a:gridCol w="952500"/>
                <a:gridCol w="952500"/>
              </a:tblGrid>
              <a:tr h="200025">
                <a:tc>
                  <a:txBody>
                    <a:bodyPr/>
                    <a:lstStyle/>
                    <a:p>
                      <a:pPr indent="0" lvl="0" marL="0" rtl="0" algn="l">
                        <a:lnSpc>
                          <a:spcPct val="115000"/>
                        </a:lnSpc>
                        <a:spcBef>
                          <a:spcPts val="0"/>
                        </a:spcBef>
                        <a:spcAft>
                          <a:spcPts val="0"/>
                        </a:spcAft>
                        <a:buNone/>
                      </a:pPr>
                      <a:r>
                        <a:rPr b="1" lang="en" sz="1200">
                          <a:latin typeface="Lora"/>
                          <a:ea typeface="Lora"/>
                          <a:cs typeface="Lora"/>
                          <a:sym typeface="Lora"/>
                        </a:rPr>
                        <a:t>Source</a:t>
                      </a:r>
                      <a:endParaRPr b="1" sz="12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Lora"/>
                          <a:ea typeface="Lora"/>
                          <a:cs typeface="Lora"/>
                          <a:sym typeface="Lora"/>
                        </a:rPr>
                        <a:t>Subject</a:t>
                      </a:r>
                      <a:endParaRPr b="1" sz="12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Lora"/>
                          <a:ea typeface="Lora"/>
                          <a:cs typeface="Lora"/>
                          <a:sym typeface="Lora"/>
                        </a:rPr>
                        <a:t>Sample</a:t>
                      </a:r>
                      <a:endParaRPr b="1" sz="12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200">
                          <a:latin typeface="Lora"/>
                          <a:ea typeface="Lora"/>
                          <a:cs typeface="Lora"/>
                          <a:sym typeface="Lora"/>
                        </a:rPr>
                        <a:t>Project</a:t>
                      </a:r>
                      <a:endParaRPr b="1" sz="12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1000">
                          <a:latin typeface="Lora"/>
                          <a:ea typeface="Lora"/>
                          <a:cs typeface="Lora"/>
                          <a:sym typeface="Lora"/>
                        </a:rPr>
                        <a:t>CCDG</a:t>
                      </a:r>
                      <a:endParaRPr b="1"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ora"/>
                          <a:ea typeface="Lora"/>
                          <a:cs typeface="Lora"/>
                          <a:sym typeface="Lora"/>
                        </a:rPr>
                        <a:t>54302</a:t>
                      </a:r>
                      <a:endParaRPr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ora"/>
                          <a:ea typeface="Lora"/>
                          <a:cs typeface="Lora"/>
                          <a:sym typeface="Lora"/>
                        </a:rPr>
                        <a:t>54302</a:t>
                      </a:r>
                      <a:endParaRPr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ora"/>
                          <a:ea typeface="Lora"/>
                          <a:cs typeface="Lora"/>
                          <a:sym typeface="Lora"/>
                        </a:rPr>
                        <a:t>51</a:t>
                      </a:r>
                      <a:endParaRPr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1000">
                          <a:latin typeface="Lora"/>
                          <a:ea typeface="Lora"/>
                          <a:cs typeface="Lora"/>
                          <a:sym typeface="Lora"/>
                        </a:rPr>
                        <a:t>CMG</a:t>
                      </a:r>
                      <a:endParaRPr b="1"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ora"/>
                          <a:ea typeface="Lora"/>
                          <a:cs typeface="Lora"/>
                          <a:sym typeface="Lora"/>
                        </a:rPr>
                        <a:t>6224</a:t>
                      </a:r>
                      <a:endParaRPr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ora"/>
                          <a:ea typeface="Lora"/>
                          <a:cs typeface="Lora"/>
                          <a:sym typeface="Lora"/>
                        </a:rPr>
                        <a:t>6228</a:t>
                      </a:r>
                      <a:endParaRPr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ora"/>
                          <a:ea typeface="Lora"/>
                          <a:cs typeface="Lora"/>
                          <a:sym typeface="Lora"/>
                        </a:rPr>
                        <a:t>28</a:t>
                      </a:r>
                      <a:endParaRPr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1000">
                          <a:latin typeface="Lora"/>
                          <a:ea typeface="Lora"/>
                          <a:cs typeface="Lora"/>
                          <a:sym typeface="Lora"/>
                        </a:rPr>
                        <a:t>1000 Genomes</a:t>
                      </a:r>
                      <a:endParaRPr b="1"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ora"/>
                          <a:ea typeface="Lora"/>
                          <a:cs typeface="Lora"/>
                          <a:sym typeface="Lora"/>
                        </a:rPr>
                        <a:t>2504</a:t>
                      </a:r>
                      <a:endParaRPr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ora"/>
                          <a:ea typeface="Lora"/>
                          <a:cs typeface="Lora"/>
                          <a:sym typeface="Lora"/>
                        </a:rPr>
                        <a:t>2504</a:t>
                      </a:r>
                      <a:endParaRPr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ora"/>
                          <a:ea typeface="Lora"/>
                          <a:cs typeface="Lora"/>
                          <a:sym typeface="Lora"/>
                        </a:rPr>
                        <a:t>1</a:t>
                      </a:r>
                      <a:endParaRPr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 sz="1000">
                          <a:latin typeface="Lora"/>
                          <a:ea typeface="Lora"/>
                          <a:cs typeface="Lora"/>
                          <a:sym typeface="Lora"/>
                        </a:rPr>
                        <a:t>GTEx (v8)</a:t>
                      </a:r>
                      <a:endParaRPr b="1"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ora"/>
                          <a:ea typeface="Lora"/>
                          <a:cs typeface="Lora"/>
                          <a:sym typeface="Lora"/>
                        </a:rPr>
                        <a:t>979</a:t>
                      </a:r>
                      <a:endParaRPr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ora"/>
                          <a:ea typeface="Lora"/>
                          <a:cs typeface="Lora"/>
                          <a:sym typeface="Lora"/>
                        </a:rPr>
                        <a:t>17382</a:t>
                      </a:r>
                      <a:endParaRPr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Lora"/>
                          <a:ea typeface="Lora"/>
                          <a:cs typeface="Lora"/>
                          <a:sym typeface="Lora"/>
                        </a:rPr>
                        <a:t>1</a:t>
                      </a:r>
                      <a:endParaRPr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i="1" lang="en" sz="1000">
                          <a:latin typeface="Lora"/>
                          <a:ea typeface="Lora"/>
                          <a:cs typeface="Lora"/>
                          <a:sym typeface="Lora"/>
                        </a:rPr>
                        <a:t>eMERGE*</a:t>
                      </a:r>
                      <a:endParaRPr b="1" i="1"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1000">
                        <a:latin typeface="Lora"/>
                        <a:ea typeface="Lora"/>
                        <a:cs typeface="Lora"/>
                        <a:sym typeface="Lora"/>
                      </a:endParaRPr>
                    </a:p>
                  </a:txBody>
                  <a:tcPr marT="19050" marB="19050"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6"/>
          <p:cNvSpPr txBox="1"/>
          <p:nvPr/>
        </p:nvSpPr>
        <p:spPr>
          <a:xfrm>
            <a:off x="434288" y="1146300"/>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Authentication</a:t>
            </a:r>
            <a:endParaRPr sz="2000">
              <a:solidFill>
                <a:srgbClr val="FFFFFF"/>
              </a:solidFill>
              <a:latin typeface="Montserrat"/>
              <a:ea typeface="Montserrat"/>
              <a:cs typeface="Montserrat"/>
              <a:sym typeface="Montserrat"/>
            </a:endParaRPr>
          </a:p>
        </p:txBody>
      </p:sp>
      <p:sp>
        <p:nvSpPr>
          <p:cNvPr id="181" name="Google Shape;181;p36"/>
          <p:cNvSpPr txBox="1"/>
          <p:nvPr/>
        </p:nvSpPr>
        <p:spPr>
          <a:xfrm>
            <a:off x="5071313" y="1146300"/>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Authorization</a:t>
            </a:r>
            <a:endParaRPr b="1" sz="2000">
              <a:solidFill>
                <a:srgbClr val="FFFFFF"/>
              </a:solidFill>
              <a:latin typeface="Montserrat"/>
              <a:ea typeface="Montserrat"/>
              <a:cs typeface="Montserrat"/>
              <a:sym typeface="Montserrat"/>
            </a:endParaRPr>
          </a:p>
        </p:txBody>
      </p:sp>
      <p:sp>
        <p:nvSpPr>
          <p:cNvPr id="182" name="Google Shape;182;p36"/>
          <p:cNvSpPr txBox="1"/>
          <p:nvPr/>
        </p:nvSpPr>
        <p:spPr>
          <a:xfrm>
            <a:off x="368150" y="1848100"/>
            <a:ext cx="3767700" cy="14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Both Google emails and eRA Commons IDs are used as an authentication mechanism  for controlled access data</a:t>
            </a:r>
            <a:endParaRPr>
              <a:solidFill>
                <a:schemeClr val="dk1"/>
              </a:solidFill>
              <a:latin typeface="Montserrat"/>
              <a:ea typeface="Montserrat"/>
              <a:cs typeface="Montserrat"/>
              <a:sym typeface="Montserrat"/>
            </a:endParaRPr>
          </a:p>
        </p:txBody>
      </p:sp>
      <p:sp>
        <p:nvSpPr>
          <p:cNvPr id="183" name="Google Shape;183;p36"/>
          <p:cNvSpPr txBox="1"/>
          <p:nvPr/>
        </p:nvSpPr>
        <p:spPr>
          <a:xfrm>
            <a:off x="5008150" y="1848100"/>
            <a:ext cx="3767700" cy="16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Consortium and developer whitelists are maintained to provide access to data</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General users submit DARs through dbGAP</a:t>
            </a:r>
            <a:endParaRPr>
              <a:latin typeface="Montserrat"/>
              <a:ea typeface="Montserrat"/>
              <a:cs typeface="Montserrat"/>
              <a:sym typeface="Montserrat"/>
            </a:endParaRPr>
          </a:p>
        </p:txBody>
      </p:sp>
      <p:sp>
        <p:nvSpPr>
          <p:cNvPr id="184" name="Google Shape;184;p36"/>
          <p:cNvSpPr txBox="1"/>
          <p:nvPr>
            <p:ph idx="4294967295" type="ctrTitle"/>
          </p:nvPr>
        </p:nvSpPr>
        <p:spPr>
          <a:xfrm>
            <a:off x="0" y="206075"/>
            <a:ext cx="9144000" cy="4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solidFill>
                  <a:srgbClr val="434343"/>
                </a:solidFill>
                <a:latin typeface="Montserrat"/>
                <a:ea typeface="Montserrat"/>
                <a:cs typeface="Montserrat"/>
                <a:sym typeface="Montserrat"/>
              </a:rPr>
              <a:t>NHGRI AnVIL</a:t>
            </a:r>
            <a:endParaRPr b="1" sz="30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b="1" sz="3000">
              <a:solidFill>
                <a:srgbClr val="434343"/>
              </a:solidFill>
              <a:latin typeface="Montserrat"/>
              <a:ea typeface="Montserrat"/>
              <a:cs typeface="Montserrat"/>
              <a:sym typeface="Montserrat"/>
            </a:endParaRPr>
          </a:p>
        </p:txBody>
      </p:sp>
      <p:sp>
        <p:nvSpPr>
          <p:cNvPr id="185" name="Google Shape;185;p36"/>
          <p:cNvSpPr txBox="1"/>
          <p:nvPr/>
        </p:nvSpPr>
        <p:spPr>
          <a:xfrm>
            <a:off x="429725" y="3968225"/>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Indexing</a:t>
            </a:r>
            <a:endParaRPr sz="2000">
              <a:solidFill>
                <a:srgbClr val="FFFFFF"/>
              </a:solidFill>
              <a:latin typeface="Montserrat"/>
              <a:ea typeface="Montserrat"/>
              <a:cs typeface="Montserrat"/>
              <a:sym typeface="Montserrat"/>
            </a:endParaRPr>
          </a:p>
        </p:txBody>
      </p:sp>
      <p:sp>
        <p:nvSpPr>
          <p:cNvPr id="186" name="Google Shape;186;p36"/>
          <p:cNvSpPr txBox="1"/>
          <p:nvPr/>
        </p:nvSpPr>
        <p:spPr>
          <a:xfrm>
            <a:off x="5066750" y="3968225"/>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Data Models</a:t>
            </a:r>
            <a:endParaRPr b="1" sz="2000">
              <a:solidFill>
                <a:srgbClr val="FFFFFF"/>
              </a:solidFill>
              <a:latin typeface="Montserrat"/>
              <a:ea typeface="Montserrat"/>
              <a:cs typeface="Montserrat"/>
              <a:sym typeface="Montserrat"/>
            </a:endParaRPr>
          </a:p>
        </p:txBody>
      </p:sp>
      <p:sp>
        <p:nvSpPr>
          <p:cNvPr id="187" name="Google Shape;187;p36"/>
          <p:cNvSpPr txBox="1"/>
          <p:nvPr/>
        </p:nvSpPr>
        <p:spPr>
          <a:xfrm>
            <a:off x="368150" y="4649400"/>
            <a:ext cx="3767700" cy="326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Data objects are assigned permanent globally unique IDs (GUIDs)to allow for access across tools, without requiring copies be created and transferred</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Datasets are identified through faceted search over phenotypic data</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p:txBody>
      </p:sp>
      <p:sp>
        <p:nvSpPr>
          <p:cNvPr id="188" name="Google Shape;188;p36"/>
          <p:cNvSpPr txBox="1"/>
          <p:nvPr/>
        </p:nvSpPr>
        <p:spPr>
          <a:xfrm>
            <a:off x="5008150" y="4649405"/>
            <a:ext cx="3767700" cy="14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ontserrat"/>
                <a:ea typeface="Montserrat"/>
                <a:cs typeface="Montserrat"/>
                <a:sym typeface="Montserrat"/>
              </a:rPr>
              <a:t>Functionality to support multiple, diverse data models is underway</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lang="en">
                <a:solidFill>
                  <a:schemeClr val="dk1"/>
                </a:solidFill>
                <a:latin typeface="Montserrat"/>
                <a:ea typeface="Montserrat"/>
                <a:cs typeface="Montserrat"/>
                <a:sym typeface="Montserrat"/>
              </a:rPr>
              <a:t>These models are, where possible, being linked to external ontologies to improve consistency while maintaining diversity of datasets </a:t>
            </a:r>
            <a:endParaRPr>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7"/>
          <p:cNvSpPr txBox="1"/>
          <p:nvPr/>
        </p:nvSpPr>
        <p:spPr>
          <a:xfrm>
            <a:off x="981300" y="1009350"/>
            <a:ext cx="7181400" cy="6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Montserrat"/>
                <a:ea typeface="Montserrat"/>
                <a:cs typeface="Montserrat"/>
                <a:sym typeface="Montserrat"/>
              </a:rPr>
              <a:t>Architectural Diagram</a:t>
            </a:r>
            <a:endParaRPr b="1" sz="1600">
              <a:solidFill>
                <a:srgbClr val="FFFFFF"/>
              </a:solidFill>
              <a:latin typeface="Montserrat"/>
              <a:ea typeface="Montserrat"/>
              <a:cs typeface="Montserrat"/>
              <a:sym typeface="Montserrat"/>
            </a:endParaRPr>
          </a:p>
        </p:txBody>
      </p:sp>
      <p:sp>
        <p:nvSpPr>
          <p:cNvPr id="194" name="Google Shape;194;p37"/>
          <p:cNvSpPr txBox="1"/>
          <p:nvPr>
            <p:ph idx="4294967295" type="ctrTitle"/>
          </p:nvPr>
        </p:nvSpPr>
        <p:spPr>
          <a:xfrm>
            <a:off x="0" y="206075"/>
            <a:ext cx="9144000" cy="4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434343"/>
                </a:solidFill>
                <a:latin typeface="Montserrat"/>
                <a:ea typeface="Montserrat"/>
                <a:cs typeface="Montserrat"/>
                <a:sym typeface="Montserrat"/>
              </a:rPr>
              <a:t>NHGRI AnVIL</a:t>
            </a:r>
            <a:endParaRPr b="1" sz="3000">
              <a:solidFill>
                <a:srgbClr val="434343"/>
              </a:solidFill>
              <a:latin typeface="Montserrat"/>
              <a:ea typeface="Montserrat"/>
              <a:cs typeface="Montserrat"/>
              <a:sym typeface="Montserrat"/>
            </a:endParaRPr>
          </a:p>
        </p:txBody>
      </p:sp>
      <p:sp>
        <p:nvSpPr>
          <p:cNvPr id="195" name="Google Shape;195;p37"/>
          <p:cNvSpPr/>
          <p:nvPr/>
        </p:nvSpPr>
        <p:spPr>
          <a:xfrm>
            <a:off x="557350" y="2204169"/>
            <a:ext cx="6430800" cy="3683100"/>
          </a:xfrm>
          <a:prstGeom prst="rect">
            <a:avLst/>
          </a:prstGeom>
          <a:noFill/>
          <a:ln cap="flat" cmpd="sng" w="28575">
            <a:solidFill>
              <a:srgbClr val="4F81B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 name="Google Shape;196;p37"/>
          <p:cNvPicPr preferRelativeResize="0"/>
          <p:nvPr/>
        </p:nvPicPr>
        <p:blipFill>
          <a:blip r:embed="rId3">
            <a:alphaModFix/>
          </a:blip>
          <a:stretch>
            <a:fillRect/>
          </a:stretch>
        </p:blipFill>
        <p:spPr>
          <a:xfrm>
            <a:off x="7132372" y="3534749"/>
            <a:ext cx="1549962" cy="669419"/>
          </a:xfrm>
          <a:prstGeom prst="rect">
            <a:avLst/>
          </a:prstGeom>
          <a:noFill/>
          <a:ln>
            <a:noFill/>
          </a:ln>
        </p:spPr>
      </p:pic>
      <p:sp>
        <p:nvSpPr>
          <p:cNvPr id="197" name="Google Shape;197;p37"/>
          <p:cNvSpPr txBox="1"/>
          <p:nvPr/>
        </p:nvSpPr>
        <p:spPr>
          <a:xfrm>
            <a:off x="7182922" y="4254144"/>
            <a:ext cx="1678800" cy="7815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600"/>
              </a:spcBef>
              <a:spcAft>
                <a:spcPts val="600"/>
              </a:spcAft>
              <a:buNone/>
            </a:pPr>
            <a:r>
              <a:rPr lang="en" sz="1200">
                <a:latin typeface="Avenir"/>
                <a:ea typeface="Avenir"/>
                <a:cs typeface="Avenir"/>
                <a:sym typeface="Avenir"/>
              </a:rPr>
              <a:t>FISMA Moderate</a:t>
            </a:r>
            <a:br>
              <a:rPr lang="en" sz="1200">
                <a:latin typeface="Avenir"/>
                <a:ea typeface="Avenir"/>
                <a:cs typeface="Avenir"/>
                <a:sym typeface="Avenir"/>
              </a:rPr>
            </a:br>
            <a:r>
              <a:rPr lang="en" sz="1200">
                <a:latin typeface="Avenir"/>
                <a:ea typeface="Avenir"/>
                <a:cs typeface="Avenir"/>
                <a:sym typeface="Avenir"/>
              </a:rPr>
              <a:t>2 ATOs</a:t>
            </a:r>
            <a:br>
              <a:rPr lang="en" sz="1200">
                <a:latin typeface="Avenir"/>
                <a:ea typeface="Avenir"/>
                <a:cs typeface="Avenir"/>
                <a:sym typeface="Avenir"/>
              </a:rPr>
            </a:br>
            <a:r>
              <a:rPr lang="en" sz="1200">
                <a:latin typeface="Avenir"/>
                <a:ea typeface="Avenir"/>
                <a:cs typeface="Avenir"/>
                <a:sym typeface="Avenir"/>
              </a:rPr>
              <a:t>Pursuing FedRAMP</a:t>
            </a:r>
            <a:endParaRPr sz="1200">
              <a:latin typeface="Avenir"/>
              <a:ea typeface="Avenir"/>
              <a:cs typeface="Avenir"/>
              <a:sym typeface="Avenir"/>
            </a:endParaRPr>
          </a:p>
        </p:txBody>
      </p:sp>
      <p:sp>
        <p:nvSpPr>
          <p:cNvPr id="198" name="Google Shape;198;p37"/>
          <p:cNvSpPr txBox="1"/>
          <p:nvPr/>
        </p:nvSpPr>
        <p:spPr>
          <a:xfrm>
            <a:off x="638017" y="1707975"/>
            <a:ext cx="5863200" cy="3663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600"/>
              </a:spcBef>
              <a:spcAft>
                <a:spcPts val="600"/>
              </a:spcAft>
              <a:buNone/>
            </a:pPr>
            <a:r>
              <a:rPr lang="en" sz="1200">
                <a:latin typeface="Avenir"/>
                <a:ea typeface="Avenir"/>
                <a:cs typeface="Avenir"/>
                <a:sym typeface="Avenir"/>
              </a:rPr>
              <a:t>All data use and analysis in a FISMA moderate environment</a:t>
            </a:r>
            <a:endParaRPr sz="1200">
              <a:latin typeface="Avenir"/>
              <a:ea typeface="Avenir"/>
              <a:cs typeface="Avenir"/>
              <a:sym typeface="Avenir"/>
            </a:endParaRPr>
          </a:p>
        </p:txBody>
      </p:sp>
      <p:pic>
        <p:nvPicPr>
          <p:cNvPr id="199" name="Google Shape;199;p37"/>
          <p:cNvPicPr preferRelativeResize="0"/>
          <p:nvPr/>
        </p:nvPicPr>
        <p:blipFill>
          <a:blip r:embed="rId4">
            <a:alphaModFix/>
          </a:blip>
          <a:stretch>
            <a:fillRect/>
          </a:stretch>
        </p:blipFill>
        <p:spPr>
          <a:xfrm>
            <a:off x="1028952" y="5974025"/>
            <a:ext cx="840899" cy="473092"/>
          </a:xfrm>
          <a:prstGeom prst="rect">
            <a:avLst/>
          </a:prstGeom>
          <a:noFill/>
          <a:ln>
            <a:noFill/>
          </a:ln>
        </p:spPr>
      </p:pic>
      <p:pic>
        <p:nvPicPr>
          <p:cNvPr id="200" name="Google Shape;200;p37"/>
          <p:cNvPicPr preferRelativeResize="0"/>
          <p:nvPr/>
        </p:nvPicPr>
        <p:blipFill rotWithShape="1">
          <a:blip r:embed="rId5">
            <a:alphaModFix/>
          </a:blip>
          <a:srcRect b="7928" l="6808" r="6783" t="72729"/>
          <a:stretch/>
        </p:blipFill>
        <p:spPr>
          <a:xfrm>
            <a:off x="3642466" y="6011759"/>
            <a:ext cx="2875652" cy="397618"/>
          </a:xfrm>
          <a:prstGeom prst="rect">
            <a:avLst/>
          </a:prstGeom>
          <a:noFill/>
          <a:ln>
            <a:noFill/>
          </a:ln>
        </p:spPr>
      </p:pic>
      <p:sp>
        <p:nvSpPr>
          <p:cNvPr id="201" name="Google Shape;201;p37"/>
          <p:cNvSpPr txBox="1"/>
          <p:nvPr/>
        </p:nvSpPr>
        <p:spPr>
          <a:xfrm>
            <a:off x="1777313" y="5887265"/>
            <a:ext cx="1987800" cy="7815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600"/>
              </a:spcBef>
              <a:spcAft>
                <a:spcPts val="600"/>
              </a:spcAft>
              <a:buNone/>
            </a:pPr>
            <a:r>
              <a:rPr lang="en" sz="1800">
                <a:latin typeface="Avenir"/>
                <a:ea typeface="Avenir"/>
                <a:cs typeface="Avenir"/>
                <a:sym typeface="Avenir"/>
              </a:rPr>
              <a:t>Implemented on</a:t>
            </a:r>
            <a:endParaRPr sz="1800">
              <a:latin typeface="Avenir"/>
              <a:ea typeface="Avenir"/>
              <a:cs typeface="Avenir"/>
              <a:sym typeface="Avenir"/>
            </a:endParaRPr>
          </a:p>
        </p:txBody>
      </p:sp>
      <p:pic>
        <p:nvPicPr>
          <p:cNvPr id="202" name="Google Shape;202;p37"/>
          <p:cNvPicPr preferRelativeResize="0"/>
          <p:nvPr/>
        </p:nvPicPr>
        <p:blipFill rotWithShape="1">
          <a:blip r:embed="rId6">
            <a:alphaModFix/>
          </a:blip>
          <a:srcRect b="6765" l="4471" r="3894" t="11125"/>
          <a:stretch/>
        </p:blipFill>
        <p:spPr>
          <a:xfrm>
            <a:off x="1040204" y="4042857"/>
            <a:ext cx="1938756" cy="1234014"/>
          </a:xfrm>
          <a:prstGeom prst="rect">
            <a:avLst/>
          </a:prstGeom>
          <a:noFill/>
          <a:ln cap="flat" cmpd="sng" w="9525">
            <a:solidFill>
              <a:srgbClr val="303030"/>
            </a:solidFill>
            <a:prstDash val="solid"/>
            <a:round/>
            <a:headEnd len="sm" w="sm" type="none"/>
            <a:tailEnd len="sm" w="sm" type="none"/>
          </a:ln>
        </p:spPr>
      </p:pic>
      <p:sp>
        <p:nvSpPr>
          <p:cNvPr id="203" name="Google Shape;203;p37"/>
          <p:cNvSpPr txBox="1"/>
          <p:nvPr/>
        </p:nvSpPr>
        <p:spPr>
          <a:xfrm>
            <a:off x="1332885" y="3484228"/>
            <a:ext cx="1777800" cy="5034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600"/>
              </a:spcBef>
              <a:spcAft>
                <a:spcPts val="600"/>
              </a:spcAft>
              <a:buNone/>
            </a:pPr>
            <a:r>
              <a:rPr lang="en" sz="800">
                <a:latin typeface="Avenir"/>
                <a:ea typeface="Avenir"/>
                <a:cs typeface="Avenir"/>
                <a:sym typeface="Avenir"/>
              </a:rPr>
              <a:t>AnVIL / Terra: analysis workspaces and batch workflows</a:t>
            </a:r>
            <a:endParaRPr sz="800"/>
          </a:p>
        </p:txBody>
      </p:sp>
      <p:sp>
        <p:nvSpPr>
          <p:cNvPr id="204" name="Google Shape;204;p37"/>
          <p:cNvSpPr txBox="1"/>
          <p:nvPr/>
        </p:nvSpPr>
        <p:spPr>
          <a:xfrm>
            <a:off x="1416110" y="5232871"/>
            <a:ext cx="1817400" cy="5034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600"/>
              </a:spcBef>
              <a:spcAft>
                <a:spcPts val="600"/>
              </a:spcAft>
              <a:buNone/>
            </a:pPr>
            <a:r>
              <a:rPr lang="en" sz="800">
                <a:latin typeface="Avenir"/>
                <a:ea typeface="Avenir"/>
                <a:cs typeface="Avenir"/>
                <a:sym typeface="Avenir"/>
              </a:rPr>
              <a:t>AnVIL / Gen3: Data models, indexing, querying</a:t>
            </a:r>
            <a:endParaRPr sz="800"/>
          </a:p>
        </p:txBody>
      </p:sp>
      <p:sp>
        <p:nvSpPr>
          <p:cNvPr id="205" name="Google Shape;205;p37"/>
          <p:cNvSpPr txBox="1"/>
          <p:nvPr/>
        </p:nvSpPr>
        <p:spPr>
          <a:xfrm>
            <a:off x="4120322" y="2916889"/>
            <a:ext cx="2032200" cy="5034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600"/>
              </a:spcBef>
              <a:spcAft>
                <a:spcPts val="600"/>
              </a:spcAft>
              <a:buNone/>
            </a:pPr>
            <a:r>
              <a:rPr lang="en" sz="800">
                <a:latin typeface="Avenir"/>
                <a:ea typeface="Avenir"/>
                <a:cs typeface="Avenir"/>
                <a:sym typeface="Avenir"/>
              </a:rPr>
              <a:t>AnVIL / Dockstore: sharing containerized tools and workflows</a:t>
            </a:r>
            <a:endParaRPr sz="800"/>
          </a:p>
        </p:txBody>
      </p:sp>
      <p:sp>
        <p:nvSpPr>
          <p:cNvPr id="206" name="Google Shape;206;p37"/>
          <p:cNvSpPr txBox="1"/>
          <p:nvPr/>
        </p:nvSpPr>
        <p:spPr>
          <a:xfrm>
            <a:off x="4155256" y="5253832"/>
            <a:ext cx="2154900" cy="503400"/>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600"/>
              </a:spcBef>
              <a:spcAft>
                <a:spcPts val="600"/>
              </a:spcAft>
              <a:buNone/>
            </a:pPr>
            <a:r>
              <a:rPr lang="en" sz="800">
                <a:latin typeface="Avenir"/>
                <a:ea typeface="Avenir"/>
                <a:cs typeface="Avenir"/>
                <a:sym typeface="Avenir"/>
              </a:rPr>
              <a:t>AnVIL / Analysis Environments: Jupyter Notebooks, RStudio, Galaxy, ...</a:t>
            </a:r>
            <a:endParaRPr sz="800"/>
          </a:p>
        </p:txBody>
      </p:sp>
      <p:pic>
        <p:nvPicPr>
          <p:cNvPr id="207" name="Google Shape;207;p37"/>
          <p:cNvPicPr preferRelativeResize="0"/>
          <p:nvPr/>
        </p:nvPicPr>
        <p:blipFill>
          <a:blip r:embed="rId7">
            <a:alphaModFix/>
          </a:blip>
          <a:stretch>
            <a:fillRect/>
          </a:stretch>
        </p:blipFill>
        <p:spPr>
          <a:xfrm>
            <a:off x="3575460" y="3976334"/>
            <a:ext cx="1692509" cy="835719"/>
          </a:xfrm>
          <a:prstGeom prst="rect">
            <a:avLst/>
          </a:prstGeom>
          <a:noFill/>
          <a:ln cap="flat" cmpd="sng" w="9525">
            <a:solidFill>
              <a:srgbClr val="303030"/>
            </a:solidFill>
            <a:prstDash val="solid"/>
            <a:round/>
            <a:headEnd len="sm" w="sm" type="none"/>
            <a:tailEnd len="sm" w="sm" type="none"/>
          </a:ln>
        </p:spPr>
      </p:pic>
      <p:pic>
        <p:nvPicPr>
          <p:cNvPr id="208" name="Google Shape;208;p37"/>
          <p:cNvPicPr preferRelativeResize="0"/>
          <p:nvPr/>
        </p:nvPicPr>
        <p:blipFill rotWithShape="1">
          <a:blip r:embed="rId8">
            <a:alphaModFix/>
          </a:blip>
          <a:srcRect b="7150" l="3695" r="3463" t="9606"/>
          <a:stretch/>
        </p:blipFill>
        <p:spPr>
          <a:xfrm>
            <a:off x="5471100" y="4128723"/>
            <a:ext cx="1345954" cy="823608"/>
          </a:xfrm>
          <a:prstGeom prst="rect">
            <a:avLst/>
          </a:prstGeom>
          <a:noFill/>
          <a:ln cap="flat" cmpd="sng" w="9525">
            <a:solidFill>
              <a:srgbClr val="303030"/>
            </a:solidFill>
            <a:prstDash val="solid"/>
            <a:round/>
            <a:headEnd len="sm" w="sm" type="none"/>
            <a:tailEnd len="sm" w="sm" type="none"/>
          </a:ln>
        </p:spPr>
      </p:pic>
      <p:pic>
        <p:nvPicPr>
          <p:cNvPr id="209" name="Google Shape;209;p37"/>
          <p:cNvPicPr preferRelativeResize="0"/>
          <p:nvPr/>
        </p:nvPicPr>
        <p:blipFill rotWithShape="1">
          <a:blip r:embed="rId9">
            <a:alphaModFix/>
          </a:blip>
          <a:srcRect b="0" l="0" r="0" t="0"/>
          <a:stretch/>
        </p:blipFill>
        <p:spPr>
          <a:xfrm>
            <a:off x="3733820" y="4848567"/>
            <a:ext cx="1280180" cy="343900"/>
          </a:xfrm>
          <a:prstGeom prst="rect">
            <a:avLst/>
          </a:prstGeom>
          <a:noFill/>
          <a:ln>
            <a:noFill/>
          </a:ln>
        </p:spPr>
      </p:pic>
      <p:pic>
        <p:nvPicPr>
          <p:cNvPr descr="https://lh4.googleusercontent.com/Rw0Yd5xSVhJ0p-jnFWAjZq7FJ_22-gel-mLk6VMEe7FZS0-p4Bwr9V6u7jcmsS9V6AUGmuNzQEslDLC4Bh53KdOzeAn_9o-4t-clIgLAKSwOo6JSbO2NNmHaWuFogeWVWy_j0N2pESs" id="210" name="Google Shape;210;p37"/>
          <p:cNvPicPr preferRelativeResize="0"/>
          <p:nvPr/>
        </p:nvPicPr>
        <p:blipFill rotWithShape="1">
          <a:blip r:embed="rId10">
            <a:alphaModFix/>
          </a:blip>
          <a:srcRect b="37150" l="0" r="0" t="0"/>
          <a:stretch/>
        </p:blipFill>
        <p:spPr>
          <a:xfrm>
            <a:off x="5482646" y="5016782"/>
            <a:ext cx="1319436" cy="279653"/>
          </a:xfrm>
          <a:prstGeom prst="rect">
            <a:avLst/>
          </a:prstGeom>
          <a:noFill/>
          <a:ln>
            <a:noFill/>
          </a:ln>
        </p:spPr>
      </p:pic>
      <p:pic>
        <p:nvPicPr>
          <p:cNvPr id="211" name="Google Shape;211;p37"/>
          <p:cNvPicPr preferRelativeResize="0"/>
          <p:nvPr/>
        </p:nvPicPr>
        <p:blipFill>
          <a:blip r:embed="rId11">
            <a:alphaModFix/>
          </a:blip>
          <a:stretch>
            <a:fillRect/>
          </a:stretch>
        </p:blipFill>
        <p:spPr>
          <a:xfrm>
            <a:off x="1040023" y="2361547"/>
            <a:ext cx="1938749" cy="1143246"/>
          </a:xfrm>
          <a:prstGeom prst="rect">
            <a:avLst/>
          </a:prstGeom>
          <a:noFill/>
          <a:ln cap="flat" cmpd="sng" w="9525">
            <a:solidFill>
              <a:srgbClr val="303030"/>
            </a:solidFill>
            <a:prstDash val="solid"/>
            <a:round/>
            <a:headEnd len="sm" w="sm" type="none"/>
            <a:tailEnd len="sm" w="sm" type="none"/>
          </a:ln>
        </p:spPr>
      </p:pic>
      <p:pic>
        <p:nvPicPr>
          <p:cNvPr id="212" name="Google Shape;212;p37"/>
          <p:cNvPicPr preferRelativeResize="0"/>
          <p:nvPr/>
        </p:nvPicPr>
        <p:blipFill>
          <a:blip r:embed="rId12">
            <a:alphaModFix/>
          </a:blip>
          <a:stretch>
            <a:fillRect/>
          </a:stretch>
        </p:blipFill>
        <p:spPr>
          <a:xfrm>
            <a:off x="4003755" y="2459830"/>
            <a:ext cx="2053418" cy="473211"/>
          </a:xfrm>
          <a:prstGeom prst="rect">
            <a:avLst/>
          </a:prstGeom>
          <a:noFill/>
          <a:ln>
            <a:noFill/>
          </a:ln>
        </p:spPr>
      </p:pic>
      <p:pic>
        <p:nvPicPr>
          <p:cNvPr id="213" name="Google Shape;213;p37"/>
          <p:cNvPicPr preferRelativeResize="0"/>
          <p:nvPr/>
        </p:nvPicPr>
        <p:blipFill>
          <a:blip r:embed="rId13">
            <a:alphaModFix/>
          </a:blip>
          <a:stretch>
            <a:fillRect/>
          </a:stretch>
        </p:blipFill>
        <p:spPr>
          <a:xfrm>
            <a:off x="1001219" y="3564012"/>
            <a:ext cx="331667" cy="343899"/>
          </a:xfrm>
          <a:prstGeom prst="rect">
            <a:avLst/>
          </a:prstGeom>
          <a:noFill/>
          <a:ln>
            <a:noFill/>
          </a:ln>
        </p:spPr>
      </p:pic>
      <p:pic>
        <p:nvPicPr>
          <p:cNvPr id="214" name="Google Shape;214;p37"/>
          <p:cNvPicPr preferRelativeResize="0"/>
          <p:nvPr/>
        </p:nvPicPr>
        <p:blipFill>
          <a:blip r:embed="rId14">
            <a:alphaModFix/>
          </a:blip>
          <a:stretch>
            <a:fillRect/>
          </a:stretch>
        </p:blipFill>
        <p:spPr>
          <a:xfrm>
            <a:off x="937244" y="5332029"/>
            <a:ext cx="478866" cy="308868"/>
          </a:xfrm>
          <a:prstGeom prst="rect">
            <a:avLst/>
          </a:prstGeom>
          <a:noFill/>
          <a:ln>
            <a:noFill/>
          </a:ln>
        </p:spPr>
      </p:pic>
      <p:cxnSp>
        <p:nvCxnSpPr>
          <p:cNvPr id="215" name="Google Shape;215;p37"/>
          <p:cNvCxnSpPr/>
          <p:nvPr/>
        </p:nvCxnSpPr>
        <p:spPr>
          <a:xfrm flipH="1" rot="10800000">
            <a:off x="3076623" y="2764563"/>
            <a:ext cx="840900" cy="191400"/>
          </a:xfrm>
          <a:prstGeom prst="straightConnector1">
            <a:avLst/>
          </a:prstGeom>
          <a:noFill/>
          <a:ln cap="flat" cmpd="sng" w="9525">
            <a:solidFill>
              <a:srgbClr val="303030"/>
            </a:solidFill>
            <a:prstDash val="solid"/>
            <a:round/>
            <a:headEnd len="med" w="med" type="none"/>
            <a:tailEnd len="med" w="med" type="triangle"/>
          </a:ln>
        </p:spPr>
      </p:cxnSp>
      <p:cxnSp>
        <p:nvCxnSpPr>
          <p:cNvPr id="216" name="Google Shape;216;p37"/>
          <p:cNvCxnSpPr/>
          <p:nvPr/>
        </p:nvCxnSpPr>
        <p:spPr>
          <a:xfrm rot="10800000">
            <a:off x="3110523" y="3484404"/>
            <a:ext cx="692100" cy="407100"/>
          </a:xfrm>
          <a:prstGeom prst="straightConnector1">
            <a:avLst/>
          </a:prstGeom>
          <a:noFill/>
          <a:ln cap="flat" cmpd="sng" w="9525">
            <a:solidFill>
              <a:srgbClr val="303030"/>
            </a:solidFill>
            <a:prstDash val="solid"/>
            <a:round/>
            <a:headEnd len="med" w="med" type="none"/>
            <a:tailEnd len="med" w="med" type="triangle"/>
          </a:ln>
        </p:spPr>
      </p:cxnSp>
      <p:cxnSp>
        <p:nvCxnSpPr>
          <p:cNvPr id="217" name="Google Shape;217;p37"/>
          <p:cNvCxnSpPr/>
          <p:nvPr/>
        </p:nvCxnSpPr>
        <p:spPr>
          <a:xfrm rot="10800000">
            <a:off x="3151029" y="3420123"/>
            <a:ext cx="2791500" cy="593700"/>
          </a:xfrm>
          <a:prstGeom prst="straightConnector1">
            <a:avLst/>
          </a:prstGeom>
          <a:noFill/>
          <a:ln cap="flat" cmpd="sng" w="9525">
            <a:solidFill>
              <a:srgbClr val="303030"/>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22"/>
          <p:cNvSpPr txBox="1"/>
          <p:nvPr>
            <p:ph idx="4294967295" type="ctrTitle"/>
          </p:nvPr>
        </p:nvSpPr>
        <p:spPr>
          <a:xfrm>
            <a:off x="0" y="183250"/>
            <a:ext cx="9144000" cy="4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434343"/>
                </a:solidFill>
                <a:latin typeface="Montserrat"/>
                <a:ea typeface="Montserrat"/>
                <a:cs typeface="Montserrat"/>
                <a:sym typeface="Montserrat"/>
              </a:rPr>
              <a:t>Kids First Data Resource Center</a:t>
            </a:r>
            <a:endParaRPr b="1" sz="3000">
              <a:solidFill>
                <a:srgbClr val="434343"/>
              </a:solidFill>
              <a:latin typeface="Montserrat"/>
              <a:ea typeface="Montserrat"/>
              <a:cs typeface="Montserrat"/>
              <a:sym typeface="Montserrat"/>
            </a:endParaRPr>
          </a:p>
        </p:txBody>
      </p:sp>
      <p:sp>
        <p:nvSpPr>
          <p:cNvPr id="43" name="Google Shape;43;p22"/>
          <p:cNvSpPr txBox="1"/>
          <p:nvPr/>
        </p:nvSpPr>
        <p:spPr>
          <a:xfrm>
            <a:off x="114725" y="1882825"/>
            <a:ext cx="4270200" cy="41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00">
                <a:solidFill>
                  <a:schemeClr val="dk1"/>
                </a:solidFill>
                <a:latin typeface="Montserrat"/>
                <a:ea typeface="Montserrat"/>
                <a:cs typeface="Montserrat"/>
                <a:sym typeface="Montserrat"/>
              </a:rPr>
              <a:t>Gabriella Miller Kids First Vision: Alleviate suffering </a:t>
            </a:r>
            <a:r>
              <a:rPr lang="en" sz="1300">
                <a:solidFill>
                  <a:schemeClr val="dk1"/>
                </a:solidFill>
                <a:latin typeface="Montserrat"/>
                <a:ea typeface="Montserrat"/>
                <a:cs typeface="Montserrat"/>
                <a:sym typeface="Montserrat"/>
              </a:rPr>
              <a:t>from childhood cancer </a:t>
            </a:r>
            <a:r>
              <a:rPr i="1" lang="en" sz="1300">
                <a:solidFill>
                  <a:schemeClr val="dk1"/>
                </a:solidFill>
                <a:latin typeface="Montserrat"/>
                <a:ea typeface="Montserrat"/>
                <a:cs typeface="Montserrat"/>
                <a:sym typeface="Montserrat"/>
              </a:rPr>
              <a:t>and</a:t>
            </a:r>
            <a:r>
              <a:rPr lang="en" sz="1300">
                <a:solidFill>
                  <a:schemeClr val="dk1"/>
                </a:solidFill>
                <a:latin typeface="Montserrat"/>
                <a:ea typeface="Montserrat"/>
                <a:cs typeface="Montserrat"/>
                <a:sym typeface="Montserrat"/>
              </a:rPr>
              <a:t> structural birth defects by fostering </a:t>
            </a:r>
            <a:r>
              <a:rPr b="1" lang="en" sz="1300">
                <a:solidFill>
                  <a:schemeClr val="dk1"/>
                </a:solidFill>
                <a:latin typeface="Montserrat"/>
                <a:ea typeface="Montserrat"/>
                <a:cs typeface="Montserrat"/>
                <a:sym typeface="Montserrat"/>
              </a:rPr>
              <a:t>collaborative research </a:t>
            </a:r>
            <a:r>
              <a:rPr lang="en" sz="1300">
                <a:solidFill>
                  <a:schemeClr val="dk1"/>
                </a:solidFill>
                <a:latin typeface="Montserrat"/>
                <a:ea typeface="Montserrat"/>
                <a:cs typeface="Montserrat"/>
                <a:sym typeface="Montserrat"/>
              </a:rPr>
              <a:t>to uncover the etiology of these diseases and supporting </a:t>
            </a:r>
            <a:r>
              <a:rPr b="1" lang="en" sz="1300">
                <a:solidFill>
                  <a:schemeClr val="dk1"/>
                </a:solidFill>
                <a:latin typeface="Montserrat"/>
                <a:ea typeface="Montserrat"/>
                <a:cs typeface="Montserrat"/>
                <a:sym typeface="Montserrat"/>
              </a:rPr>
              <a:t>data sharing</a:t>
            </a:r>
            <a:r>
              <a:rPr lang="en" sz="1300">
                <a:solidFill>
                  <a:schemeClr val="dk1"/>
                </a:solidFill>
                <a:latin typeface="Montserrat"/>
                <a:ea typeface="Montserrat"/>
                <a:cs typeface="Montserrat"/>
                <a:sym typeface="Montserrat"/>
              </a:rPr>
              <a:t> within the pediatric research community.</a:t>
            </a:r>
            <a:endParaRPr sz="1300">
              <a:solidFill>
                <a:schemeClr val="dk1"/>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 sz="1300">
                <a:solidFill>
                  <a:srgbClr val="434343"/>
                </a:solidFill>
                <a:latin typeface="Montserrat"/>
                <a:ea typeface="Montserrat"/>
                <a:cs typeface="Montserrat"/>
                <a:sym typeface="Montserrat"/>
              </a:rPr>
              <a:t>DRC </a:t>
            </a:r>
            <a:r>
              <a:rPr b="1" lang="en" sz="1300">
                <a:solidFill>
                  <a:srgbClr val="434343"/>
                </a:solidFill>
                <a:latin typeface="Montserrat"/>
                <a:ea typeface="Montserrat"/>
                <a:cs typeface="Montserrat"/>
                <a:sym typeface="Montserrat"/>
              </a:rPr>
              <a:t>Funder:</a:t>
            </a:r>
            <a:r>
              <a:rPr lang="en" sz="1300">
                <a:solidFill>
                  <a:srgbClr val="434343"/>
                </a:solidFill>
                <a:latin typeface="Montserrat"/>
                <a:ea typeface="Montserrat"/>
                <a:cs typeface="Montserrat"/>
                <a:sym typeface="Montserrat"/>
              </a:rPr>
              <a:t> NIH Common Fund’s Gabriella Miller Kids First Pediatric Research Program; administered by NHLBI (PO: Charlene Schramm) overseen by NIH Kids First Working Group.</a:t>
            </a:r>
            <a:endParaRPr sz="1300">
              <a:solidFill>
                <a:srgbClr val="434343"/>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b="1" lang="en" sz="1300">
                <a:solidFill>
                  <a:srgbClr val="434343"/>
                </a:solidFill>
                <a:latin typeface="Montserrat"/>
                <a:ea typeface="Montserrat"/>
                <a:cs typeface="Montserrat"/>
                <a:sym typeface="Montserrat"/>
              </a:rPr>
              <a:t>DRC PIs:</a:t>
            </a:r>
            <a:r>
              <a:rPr lang="en" sz="1300">
                <a:solidFill>
                  <a:srgbClr val="434343"/>
                </a:solidFill>
                <a:latin typeface="Montserrat"/>
                <a:ea typeface="Montserrat"/>
                <a:cs typeface="Montserrat"/>
                <a:sym typeface="Montserrat"/>
              </a:rPr>
              <a:t> Adam Resnick, Brandi Davis-Dusenbery, Vincent Ferretti, Robert Grossman, Allison Heath, Deanne Taylor, Sam Volchenboum</a:t>
            </a:r>
            <a:endParaRPr sz="13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3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300">
                <a:solidFill>
                  <a:srgbClr val="434343"/>
                </a:solidFill>
                <a:latin typeface="Montserrat"/>
                <a:ea typeface="Montserrat"/>
                <a:cs typeface="Montserrat"/>
                <a:sym typeface="Montserrat"/>
              </a:rPr>
              <a:t>DRC Institutions:</a:t>
            </a:r>
            <a:r>
              <a:rPr lang="en" sz="1300">
                <a:solidFill>
                  <a:srgbClr val="434343"/>
                </a:solidFill>
                <a:latin typeface="Montserrat"/>
                <a:ea typeface="Montserrat"/>
                <a:cs typeface="Montserrat"/>
                <a:sym typeface="Montserrat"/>
              </a:rPr>
              <a:t> Children’s Hospital of Philadelphia, CHU Sainte-Justine, University of Chicago, Seven Bridges Genomics </a:t>
            </a:r>
            <a:endParaRPr sz="13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300">
                <a:solidFill>
                  <a:srgbClr val="434343"/>
                </a:solidFill>
                <a:latin typeface="Montserrat"/>
                <a:ea typeface="Montserrat"/>
                <a:cs typeface="Montserrat"/>
                <a:sym typeface="Montserrat"/>
              </a:rPr>
              <a:t>Go Live Date: </a:t>
            </a:r>
            <a:r>
              <a:rPr lang="en" sz="1300">
                <a:solidFill>
                  <a:srgbClr val="434343"/>
                </a:solidFill>
                <a:latin typeface="Montserrat"/>
                <a:ea typeface="Montserrat"/>
                <a:cs typeface="Montserrat"/>
                <a:sym typeface="Montserrat"/>
              </a:rPr>
              <a:t>September 10, 2018</a:t>
            </a:r>
            <a:endParaRPr sz="13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3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3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3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3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3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300">
              <a:solidFill>
                <a:srgbClr val="434343"/>
              </a:solidFill>
              <a:latin typeface="Montserrat"/>
              <a:ea typeface="Montserrat"/>
              <a:cs typeface="Montserrat"/>
              <a:sym typeface="Montserrat"/>
            </a:endParaRPr>
          </a:p>
        </p:txBody>
      </p:sp>
      <p:sp>
        <p:nvSpPr>
          <p:cNvPr id="44" name="Google Shape;44;p22"/>
          <p:cNvSpPr txBox="1"/>
          <p:nvPr/>
        </p:nvSpPr>
        <p:spPr>
          <a:xfrm>
            <a:off x="4761675" y="1135250"/>
            <a:ext cx="4116600" cy="25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2"/>
          <p:cNvSpPr txBox="1"/>
          <p:nvPr/>
        </p:nvSpPr>
        <p:spPr>
          <a:xfrm>
            <a:off x="4678225" y="1882800"/>
            <a:ext cx="4465800" cy="41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Montserrat"/>
                <a:ea typeface="Montserrat"/>
                <a:cs typeface="Montserrat"/>
                <a:sym typeface="Montserrat"/>
              </a:rPr>
              <a:t>Kids First Released Datasets (7,223 participants):</a:t>
            </a:r>
            <a:endParaRPr b="1"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Congenital Heart Defects (2,133)</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Orofacial Cleft - European Ancestry (1,295)</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Ewing Sarcoma - Genetic Risk (1,047)</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Syndromic Cranial Dysinnervation (801)</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Orofacial Cleft - Latin American  (804)</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Congenital Diaphragmatic Hernia (581)</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Disorders of Sex Development (300)</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Adolescent Idiopathic Scoliosis (262)</a:t>
            </a:r>
            <a:endParaRPr b="1" sz="13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300">
                <a:solidFill>
                  <a:schemeClr val="dk1"/>
                </a:solidFill>
                <a:latin typeface="Montserrat"/>
                <a:ea typeface="Montserrat"/>
                <a:cs typeface="Montserrat"/>
                <a:sym typeface="Montserrat"/>
              </a:rPr>
              <a:t>~24,000 additional participants approved for WGS sequencing as part of Kids First</a:t>
            </a:r>
            <a:endParaRPr b="1" sz="13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300">
                <a:solidFill>
                  <a:schemeClr val="dk1"/>
                </a:solidFill>
                <a:latin typeface="Montserrat"/>
                <a:ea typeface="Montserrat"/>
                <a:cs typeface="Montserrat"/>
                <a:sym typeface="Montserrat"/>
              </a:rPr>
              <a:t>Interoperable Datasets (1,677 participants):</a:t>
            </a:r>
            <a:endParaRPr b="1"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TARGET: Neuroblastoma (274)</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TARGET: Acute Myeloid Leukemia (321)</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Pediatric Brain Tumor Atlas: CBTTC (912)</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Pediatric Brain Tumor Atlas: PNOC (33)</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OpenDIPG: ICR London (137)</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300">
                <a:solidFill>
                  <a:schemeClr val="dk1"/>
                </a:solidFill>
                <a:latin typeface="Montserrat"/>
                <a:ea typeface="Montserrat"/>
                <a:cs typeface="Montserrat"/>
                <a:sym typeface="Montserrat"/>
              </a:rPr>
              <a:t>Cavatica enables “bring your own” data</a:t>
            </a:r>
            <a:endParaRPr b="1" sz="13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300">
                <a:solidFill>
                  <a:schemeClr val="dk1"/>
                </a:solidFill>
                <a:latin typeface="Montserrat"/>
                <a:ea typeface="Montserrat"/>
                <a:cs typeface="Montserrat"/>
                <a:sym typeface="Montserrat"/>
              </a:rPr>
              <a:t>NCI CDS and NCBI SDDP Interoperability coming</a:t>
            </a:r>
            <a:endParaRPr sz="13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300">
              <a:solidFill>
                <a:srgbClr val="434343"/>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300">
              <a:solidFill>
                <a:schemeClr val="dk1"/>
              </a:solidFill>
              <a:latin typeface="Montserrat"/>
              <a:ea typeface="Montserrat"/>
              <a:cs typeface="Montserrat"/>
              <a:sym typeface="Montserrat"/>
            </a:endParaRPr>
          </a:p>
          <a:p>
            <a:pPr indent="0" lvl="0" marL="0" rtl="0" algn="l">
              <a:spcBef>
                <a:spcPts val="1200"/>
              </a:spcBef>
              <a:spcAft>
                <a:spcPts val="0"/>
              </a:spcAft>
              <a:buClr>
                <a:srgbClr val="000000"/>
              </a:buClr>
              <a:buSzPts val="1100"/>
              <a:buFont typeface="Arial"/>
              <a:buNone/>
            </a:pPr>
            <a:r>
              <a:t/>
            </a:r>
            <a:endParaRPr sz="1300">
              <a:solidFill>
                <a:schemeClr val="dk1"/>
              </a:solidFill>
              <a:latin typeface="Montserrat"/>
              <a:ea typeface="Montserrat"/>
              <a:cs typeface="Montserrat"/>
              <a:sym typeface="Montserrat"/>
            </a:endParaRPr>
          </a:p>
        </p:txBody>
      </p:sp>
      <p:sp>
        <p:nvSpPr>
          <p:cNvPr id="46" name="Google Shape;46;p22"/>
          <p:cNvSpPr txBox="1"/>
          <p:nvPr/>
        </p:nvSpPr>
        <p:spPr>
          <a:xfrm>
            <a:off x="203950" y="1135250"/>
            <a:ext cx="41166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Vision and DRC Participants</a:t>
            </a:r>
            <a:endParaRPr sz="2000">
              <a:solidFill>
                <a:srgbClr val="FFFFFF"/>
              </a:solidFill>
              <a:latin typeface="Montserrat"/>
              <a:ea typeface="Montserrat"/>
              <a:cs typeface="Montserrat"/>
              <a:sym typeface="Montserrat"/>
            </a:endParaRPr>
          </a:p>
        </p:txBody>
      </p:sp>
      <p:sp>
        <p:nvSpPr>
          <p:cNvPr id="47" name="Google Shape;47;p22"/>
          <p:cNvSpPr txBox="1"/>
          <p:nvPr/>
        </p:nvSpPr>
        <p:spPr>
          <a:xfrm>
            <a:off x="5071313" y="1135250"/>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Data Available</a:t>
            </a:r>
            <a:endParaRPr b="1" sz="2000">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3"/>
          <p:cNvSpPr txBox="1"/>
          <p:nvPr/>
        </p:nvSpPr>
        <p:spPr>
          <a:xfrm>
            <a:off x="152975" y="1145150"/>
            <a:ext cx="41556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Interoperability Use Cases</a:t>
            </a:r>
            <a:endParaRPr sz="2000">
              <a:solidFill>
                <a:srgbClr val="FFFFFF"/>
              </a:solidFill>
              <a:latin typeface="Montserrat"/>
              <a:ea typeface="Montserrat"/>
              <a:cs typeface="Montserrat"/>
              <a:sym typeface="Montserrat"/>
            </a:endParaRPr>
          </a:p>
        </p:txBody>
      </p:sp>
      <p:sp>
        <p:nvSpPr>
          <p:cNvPr id="53" name="Google Shape;53;p23"/>
          <p:cNvSpPr txBox="1"/>
          <p:nvPr/>
        </p:nvSpPr>
        <p:spPr>
          <a:xfrm>
            <a:off x="4726600" y="993175"/>
            <a:ext cx="44598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Clinical/Phenotypic Data Interop Pilot Opportunities</a:t>
            </a:r>
            <a:endParaRPr b="1" sz="2000">
              <a:solidFill>
                <a:srgbClr val="FFFFFF"/>
              </a:solidFill>
              <a:latin typeface="Montserrat"/>
              <a:ea typeface="Montserrat"/>
              <a:cs typeface="Montserrat"/>
              <a:sym typeface="Montserrat"/>
            </a:endParaRPr>
          </a:p>
        </p:txBody>
      </p:sp>
      <p:sp>
        <p:nvSpPr>
          <p:cNvPr id="54" name="Google Shape;54;p23"/>
          <p:cNvSpPr txBox="1"/>
          <p:nvPr/>
        </p:nvSpPr>
        <p:spPr>
          <a:xfrm>
            <a:off x="152975" y="1861425"/>
            <a:ext cx="4257600" cy="44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We have a number of researchers that will be working across datasets in multiple platforms. In general, pediatrics and developmental biology spans organs, disease and data types - making effective and sustained interoperability a critical need.</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Examples of overlapping cohorts:</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INCLUDE</a:t>
            </a:r>
            <a:r>
              <a:rPr lang="en">
                <a:solidFill>
                  <a:schemeClr val="dk1"/>
                </a:solidFill>
                <a:latin typeface="Montserrat"/>
                <a:ea typeface="Montserrat"/>
                <a:cs typeface="Montserrat"/>
                <a:sym typeface="Montserrat"/>
              </a:rPr>
              <a:t>: KFDRC and DataSTAGE</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PCGC</a:t>
            </a:r>
            <a:r>
              <a:rPr lang="en">
                <a:solidFill>
                  <a:schemeClr val="dk1"/>
                </a:solidFill>
                <a:latin typeface="Montserrat"/>
                <a:ea typeface="Montserrat"/>
                <a:cs typeface="Montserrat"/>
                <a:sym typeface="Montserrat"/>
              </a:rPr>
              <a:t>: KFDRC and DataSTAGE</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CMG</a:t>
            </a:r>
            <a:r>
              <a:rPr lang="en">
                <a:solidFill>
                  <a:schemeClr val="dk1"/>
                </a:solidFill>
                <a:latin typeface="Montserrat"/>
                <a:ea typeface="Montserrat"/>
                <a:cs typeface="Montserrat"/>
                <a:sym typeface="Montserrat"/>
              </a:rPr>
              <a:t>: KFDRC and AnVIL</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CSER</a:t>
            </a:r>
            <a:r>
              <a:rPr lang="en">
                <a:solidFill>
                  <a:schemeClr val="dk1"/>
                </a:solidFill>
                <a:latin typeface="Montserrat"/>
                <a:ea typeface="Montserrat"/>
                <a:cs typeface="Montserrat"/>
                <a:sym typeface="Montserrat"/>
              </a:rPr>
              <a:t>: KFDRC and AnVIL</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NBL</a:t>
            </a:r>
            <a:r>
              <a:rPr lang="en">
                <a:solidFill>
                  <a:schemeClr val="dk1"/>
                </a:solidFill>
                <a:latin typeface="Montserrat"/>
                <a:ea typeface="Montserrat"/>
                <a:cs typeface="Montserrat"/>
                <a:sym typeface="Montserrat"/>
              </a:rPr>
              <a:t>: KFDRC and NCI CRDC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AML</a:t>
            </a:r>
            <a:r>
              <a:rPr lang="en">
                <a:solidFill>
                  <a:schemeClr val="dk1"/>
                </a:solidFill>
                <a:latin typeface="Montserrat"/>
                <a:ea typeface="Montserrat"/>
                <a:cs typeface="Montserrat"/>
                <a:sym typeface="Montserrat"/>
              </a:rPr>
              <a:t>: KFDRC and NCI CRDC</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Brain Tumors</a:t>
            </a:r>
            <a:r>
              <a:rPr lang="en">
                <a:solidFill>
                  <a:schemeClr val="dk1"/>
                </a:solidFill>
                <a:latin typeface="Montserrat"/>
                <a:ea typeface="Montserrat"/>
                <a:cs typeface="Montserrat"/>
                <a:sym typeface="Montserrat"/>
              </a:rPr>
              <a:t>: KFDRC and NCI CRDC</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Early on, we realized we needed “intra”-operability for releases and developed a release coordination protocol. Perhaps an area for interoprability as well. </a:t>
            </a:r>
            <a:endParaRPr>
              <a:solidFill>
                <a:schemeClr val="dk1"/>
              </a:solidFill>
              <a:latin typeface="Montserrat"/>
              <a:ea typeface="Montserrat"/>
              <a:cs typeface="Montserrat"/>
              <a:sym typeface="Montserrat"/>
            </a:endParaRPr>
          </a:p>
        </p:txBody>
      </p:sp>
      <p:sp>
        <p:nvSpPr>
          <p:cNvPr id="55" name="Google Shape;55;p23"/>
          <p:cNvSpPr txBox="1"/>
          <p:nvPr/>
        </p:nvSpPr>
        <p:spPr>
          <a:xfrm>
            <a:off x="4924300" y="1861425"/>
            <a:ext cx="4023600" cy="35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Clinical and phenotypic data has been identified as a limiting factor across supported studies. The wide range provides challenges, but also opportunities for interoperability. Areas under investigation include:</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FHIR as a core standard</a:t>
            </a:r>
            <a:endParaRPr>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Terminologies for harmonized and computable data values</a:t>
            </a:r>
            <a:endParaRPr>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Identifying virtual cohorts across the platforms based on clinical and phenotypic data</a:t>
            </a:r>
            <a:endParaRPr>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Workflows for clinical/phenotypic data harmonization</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56" name="Google Shape;56;p23"/>
          <p:cNvSpPr txBox="1"/>
          <p:nvPr>
            <p:ph idx="4294967295" type="ctrTitle"/>
          </p:nvPr>
        </p:nvSpPr>
        <p:spPr>
          <a:xfrm>
            <a:off x="0" y="201025"/>
            <a:ext cx="9144000" cy="4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solidFill>
                  <a:srgbClr val="434343"/>
                </a:solidFill>
                <a:latin typeface="Montserrat"/>
                <a:ea typeface="Montserrat"/>
                <a:cs typeface="Montserrat"/>
                <a:sym typeface="Montserrat"/>
              </a:rPr>
              <a:t>Kids First Data Resource Center</a:t>
            </a:r>
            <a:endParaRPr b="1" sz="3000">
              <a:solidFill>
                <a:srgbClr val="434343"/>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4"/>
          <p:cNvSpPr txBox="1"/>
          <p:nvPr>
            <p:ph idx="4294967295" type="ctrTitle"/>
          </p:nvPr>
        </p:nvSpPr>
        <p:spPr>
          <a:xfrm>
            <a:off x="0" y="183225"/>
            <a:ext cx="9144000" cy="4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solidFill>
                  <a:srgbClr val="434343"/>
                </a:solidFill>
                <a:latin typeface="Montserrat"/>
                <a:ea typeface="Montserrat"/>
                <a:cs typeface="Montserrat"/>
                <a:sym typeface="Montserrat"/>
              </a:rPr>
              <a:t>Kids First Data Resource Center</a:t>
            </a:r>
            <a:endParaRPr b="1" sz="3000">
              <a:solidFill>
                <a:srgbClr val="434343"/>
              </a:solidFill>
              <a:latin typeface="Montserrat"/>
              <a:ea typeface="Montserrat"/>
              <a:cs typeface="Montserrat"/>
              <a:sym typeface="Montserrat"/>
            </a:endParaRPr>
          </a:p>
        </p:txBody>
      </p:sp>
      <p:sp>
        <p:nvSpPr>
          <p:cNvPr id="62" name="Google Shape;62;p24"/>
          <p:cNvSpPr txBox="1"/>
          <p:nvPr/>
        </p:nvSpPr>
        <p:spPr>
          <a:xfrm>
            <a:off x="434288" y="1128750"/>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Tools Available</a:t>
            </a:r>
            <a:endParaRPr sz="2000">
              <a:solidFill>
                <a:srgbClr val="FFFFFF"/>
              </a:solidFill>
              <a:latin typeface="Montserrat"/>
              <a:ea typeface="Montserrat"/>
              <a:cs typeface="Montserrat"/>
              <a:sym typeface="Montserrat"/>
            </a:endParaRPr>
          </a:p>
        </p:txBody>
      </p:sp>
      <p:sp>
        <p:nvSpPr>
          <p:cNvPr id="63" name="Google Shape;63;p24"/>
          <p:cNvSpPr txBox="1"/>
          <p:nvPr/>
        </p:nvSpPr>
        <p:spPr>
          <a:xfrm>
            <a:off x="4741675" y="1008500"/>
            <a:ext cx="4317900" cy="65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Authentication, Authorization and Indexing</a:t>
            </a:r>
            <a:endParaRPr b="1" sz="2000">
              <a:solidFill>
                <a:srgbClr val="FFFFFF"/>
              </a:solidFill>
              <a:latin typeface="Montserrat"/>
              <a:ea typeface="Montserrat"/>
              <a:cs typeface="Montserrat"/>
              <a:sym typeface="Montserrat"/>
            </a:endParaRPr>
          </a:p>
        </p:txBody>
      </p:sp>
      <p:sp>
        <p:nvSpPr>
          <p:cNvPr id="64" name="Google Shape;64;p24"/>
          <p:cNvSpPr txBox="1"/>
          <p:nvPr/>
        </p:nvSpPr>
        <p:spPr>
          <a:xfrm>
            <a:off x="0" y="1882825"/>
            <a:ext cx="4474200" cy="41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00">
                <a:solidFill>
                  <a:schemeClr val="dk1"/>
                </a:solidFill>
                <a:latin typeface="Montserrat"/>
                <a:ea typeface="Montserrat"/>
                <a:cs typeface="Montserrat"/>
                <a:sym typeface="Montserrat"/>
              </a:rPr>
              <a:t>Kids First DRC workflows</a:t>
            </a:r>
            <a:endParaRPr b="1"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Goal: functional equivalency to other large datasets/resources</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bwa-mem based alignment with GRCh38</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Germline:</a:t>
            </a:r>
            <a:endParaRPr sz="1300">
              <a:solidFill>
                <a:schemeClr val="dk1"/>
              </a:solidFill>
              <a:latin typeface="Montserrat"/>
              <a:ea typeface="Montserrat"/>
              <a:cs typeface="Montserrat"/>
              <a:sym typeface="Montserrat"/>
            </a:endParaRPr>
          </a:p>
          <a:p>
            <a:pPr indent="-298450" lvl="1" marL="914400" rtl="0" algn="l">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Trio/family-based GATK germline best practices, GATK genotype refinement</a:t>
            </a:r>
            <a:endParaRPr sz="11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Somatic:</a:t>
            </a:r>
            <a:endParaRPr sz="1300">
              <a:solidFill>
                <a:schemeClr val="dk1"/>
              </a:solidFill>
              <a:latin typeface="Montserrat"/>
              <a:ea typeface="Montserrat"/>
              <a:cs typeface="Montserrat"/>
              <a:sym typeface="Montserrat"/>
            </a:endParaRPr>
          </a:p>
          <a:p>
            <a:pPr indent="-298450" lvl="1" marL="914400" rtl="0" algn="l">
              <a:spcBef>
                <a:spcPts val="0"/>
              </a:spcBef>
              <a:spcAft>
                <a:spcPts val="0"/>
              </a:spcAft>
              <a:buClr>
                <a:schemeClr val="dk1"/>
              </a:buClr>
              <a:buSzPts val="1100"/>
              <a:buFont typeface="Montserrat"/>
              <a:buChar char="○"/>
            </a:pPr>
            <a:r>
              <a:rPr lang="en" sz="1100">
                <a:solidFill>
                  <a:schemeClr val="dk1"/>
                </a:solidFill>
                <a:latin typeface="Montserrat"/>
                <a:ea typeface="Montserrat"/>
                <a:cs typeface="Montserrat"/>
                <a:sym typeface="Montserrat"/>
              </a:rPr>
              <a:t>Strelka2, Mutect2, Lancet, VarDict, Manta, Control-FREEC</a:t>
            </a:r>
            <a:endParaRPr sz="11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RNA-Seq:</a:t>
            </a:r>
            <a:endParaRPr sz="1300">
              <a:solidFill>
                <a:schemeClr val="dk1"/>
              </a:solidFill>
              <a:latin typeface="Montserrat"/>
              <a:ea typeface="Montserrat"/>
              <a:cs typeface="Montserrat"/>
              <a:sym typeface="Montserrat"/>
            </a:endParaRPr>
          </a:p>
          <a:p>
            <a:pPr indent="-311150" lvl="1" marL="914400" rtl="0" algn="l">
              <a:spcBef>
                <a:spcPts val="0"/>
              </a:spcBef>
              <a:spcAft>
                <a:spcPts val="0"/>
              </a:spcAft>
              <a:buClr>
                <a:schemeClr val="dk1"/>
              </a:buClr>
              <a:buSzPts val="1300"/>
              <a:buFont typeface="Montserrat"/>
              <a:buChar char="○"/>
            </a:pPr>
            <a:r>
              <a:rPr lang="en" sz="1100">
                <a:solidFill>
                  <a:schemeClr val="dk1"/>
                </a:solidFill>
                <a:latin typeface="Montserrat"/>
                <a:ea typeface="Montserrat"/>
                <a:cs typeface="Montserrat"/>
                <a:sym typeface="Montserrat"/>
              </a:rPr>
              <a:t>STAR 2-pass, RSEM, Kallisto, STAR-fusion, Arriba</a:t>
            </a:r>
            <a:r>
              <a:rPr lang="en" sz="1300">
                <a:solidFill>
                  <a:schemeClr val="dk1"/>
                </a:solidFill>
                <a:latin typeface="Montserrat"/>
                <a:ea typeface="Montserrat"/>
                <a:cs typeface="Montserrat"/>
                <a:sym typeface="Montserrat"/>
              </a:rPr>
              <a:t> </a:t>
            </a:r>
            <a:endParaRPr sz="13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300">
                <a:solidFill>
                  <a:schemeClr val="dk1"/>
                </a:solidFill>
                <a:latin typeface="Montserrat"/>
                <a:ea typeface="Montserrat"/>
                <a:cs typeface="Montserrat"/>
                <a:sym typeface="Montserrat"/>
              </a:rPr>
              <a:t>Cavatica</a:t>
            </a:r>
            <a:endParaRPr b="1"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Over 300 public apps, interactive analysis with Jupyter Notebooks and RStudio</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Over 200,000 workflows run on Cavatica since KFDRC go live</a:t>
            </a:r>
            <a:endParaRPr b="1" sz="13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300">
                <a:solidFill>
                  <a:schemeClr val="dk1"/>
                </a:solidFill>
                <a:latin typeface="Montserrat"/>
                <a:ea typeface="Montserrat"/>
                <a:cs typeface="Montserrat"/>
                <a:sym typeface="Montserrat"/>
              </a:rPr>
              <a:t>Integration with PedCBioPortal</a:t>
            </a:r>
            <a:endParaRPr b="1"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Open access visualization and analysis of somatic mutations, expression, proteomics</a:t>
            </a:r>
            <a:endParaRPr b="1" sz="13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300">
                <a:solidFill>
                  <a:schemeClr val="dk1"/>
                </a:solidFill>
                <a:latin typeface="Montserrat"/>
                <a:ea typeface="Montserrat"/>
                <a:cs typeface="Montserrat"/>
                <a:sym typeface="Montserrat"/>
              </a:rPr>
              <a:t>Variant warehouse development underway</a:t>
            </a:r>
            <a:endParaRPr b="1" sz="1300">
              <a:solidFill>
                <a:schemeClr val="dk1"/>
              </a:solidFill>
              <a:latin typeface="Montserrat"/>
              <a:ea typeface="Montserrat"/>
              <a:cs typeface="Montserrat"/>
              <a:sym typeface="Montserrat"/>
            </a:endParaRPr>
          </a:p>
        </p:txBody>
      </p:sp>
      <p:sp>
        <p:nvSpPr>
          <p:cNvPr id="65" name="Google Shape;65;p24"/>
          <p:cNvSpPr txBox="1"/>
          <p:nvPr/>
        </p:nvSpPr>
        <p:spPr>
          <a:xfrm>
            <a:off x="4665475" y="1882825"/>
            <a:ext cx="4538100" cy="423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Authentication:</a:t>
            </a:r>
            <a:endParaRPr b="1">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b="1" lang="en">
                <a:solidFill>
                  <a:schemeClr val="dk1"/>
                </a:solidFill>
                <a:latin typeface="Montserrat"/>
                <a:ea typeface="Montserrat"/>
                <a:cs typeface="Montserrat"/>
                <a:sym typeface="Montserrat"/>
              </a:rPr>
              <a:t>Controlled access:</a:t>
            </a:r>
            <a:r>
              <a:rPr lang="en">
                <a:solidFill>
                  <a:schemeClr val="dk1"/>
                </a:solidFill>
                <a:latin typeface="Montserrat"/>
                <a:ea typeface="Montserrat"/>
                <a:cs typeface="Montserrat"/>
                <a:sym typeface="Montserrat"/>
              </a:rPr>
              <a:t> eRA Commons</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b="1" lang="en">
                <a:solidFill>
                  <a:schemeClr val="dk1"/>
                </a:solidFill>
                <a:latin typeface="Montserrat"/>
                <a:ea typeface="Montserrat"/>
                <a:cs typeface="Montserrat"/>
                <a:sym typeface="Montserrat"/>
              </a:rPr>
              <a:t>Registered access: </a:t>
            </a:r>
            <a:r>
              <a:rPr lang="en">
                <a:solidFill>
                  <a:schemeClr val="dk1"/>
                </a:solidFill>
                <a:latin typeface="Montserrat"/>
                <a:ea typeface="Montserrat"/>
                <a:cs typeface="Montserrat"/>
                <a:sym typeface="Montserrat"/>
              </a:rPr>
              <a:t>Google, Facebook and ORCiD (OAuth2)</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b="1" lang="en">
                <a:solidFill>
                  <a:schemeClr val="dk1"/>
                </a:solidFill>
                <a:latin typeface="Montserrat"/>
                <a:ea typeface="Montserrat"/>
                <a:cs typeface="Montserrat"/>
                <a:sym typeface="Montserrat"/>
              </a:rPr>
              <a:t>Authorization:</a:t>
            </a:r>
            <a:endParaRPr b="1">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b="1" lang="en">
                <a:solidFill>
                  <a:schemeClr val="dk1"/>
                </a:solidFill>
                <a:latin typeface="Montserrat"/>
                <a:ea typeface="Montserrat"/>
                <a:cs typeface="Montserrat"/>
                <a:sym typeface="Montserrat"/>
              </a:rPr>
              <a:t>NIH Datasets:</a:t>
            </a:r>
            <a:endParaRPr b="1">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Telemetry reports from dbGaP either to Kids First Framework Services or NCI CRDC Framework Services</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b="1" lang="en">
                <a:solidFill>
                  <a:schemeClr val="dk1"/>
                </a:solidFill>
                <a:latin typeface="Montserrat"/>
                <a:ea typeface="Montserrat"/>
                <a:cs typeface="Montserrat"/>
                <a:sym typeface="Montserrat"/>
              </a:rPr>
              <a:t>Consortium Datasets:</a:t>
            </a:r>
            <a:endParaRPr b="1">
              <a:solidFill>
                <a:schemeClr val="dk1"/>
              </a:solidFill>
              <a:latin typeface="Montserrat"/>
              <a:ea typeface="Montserrat"/>
              <a:cs typeface="Montserrat"/>
              <a:sym typeface="Montserrat"/>
            </a:endParaRPr>
          </a:p>
          <a:p>
            <a:pPr indent="-317500" lvl="0" marL="9144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Whitelist via Gen3 (also eRA Commons AuthN)</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b="1" lang="en">
                <a:solidFill>
                  <a:schemeClr val="dk1"/>
                </a:solidFill>
                <a:latin typeface="Montserrat"/>
                <a:ea typeface="Montserrat"/>
                <a:cs typeface="Montserrat"/>
                <a:sym typeface="Montserrat"/>
              </a:rPr>
              <a:t>Indexing</a:t>
            </a:r>
            <a:r>
              <a:rPr lang="en">
                <a:solidFill>
                  <a:schemeClr val="dk1"/>
                </a:solidFill>
                <a:latin typeface="Montserrat"/>
                <a:ea typeface="Montserrat"/>
                <a:cs typeface="Montserrat"/>
                <a:sym typeface="Montserrat"/>
              </a:rPr>
              <a:t>:</a:t>
            </a:r>
            <a:endParaRPr>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The Kids First Data Service integrates with Gen3 indexd to index and associate relevant data for querying to the files. Cavatica also recently released GA4GH DRS endpoints for all files.</a:t>
            </a:r>
            <a:endParaRPr sz="13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3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300">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3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1300">
              <a:solidFill>
                <a:srgbClr val="434343"/>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5"/>
          <p:cNvSpPr txBox="1"/>
          <p:nvPr/>
        </p:nvSpPr>
        <p:spPr>
          <a:xfrm>
            <a:off x="981300" y="1046125"/>
            <a:ext cx="7181400" cy="6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Montserrat"/>
                <a:ea typeface="Montserrat"/>
                <a:cs typeface="Montserrat"/>
                <a:sym typeface="Montserrat"/>
              </a:rPr>
              <a:t>Architectural Diagram - Technical </a:t>
            </a:r>
            <a:endParaRPr b="1" sz="1600">
              <a:solidFill>
                <a:srgbClr val="FFFFFF"/>
              </a:solidFill>
              <a:latin typeface="Montserrat"/>
              <a:ea typeface="Montserrat"/>
              <a:cs typeface="Montserrat"/>
              <a:sym typeface="Montserrat"/>
            </a:endParaRPr>
          </a:p>
        </p:txBody>
      </p:sp>
      <p:sp>
        <p:nvSpPr>
          <p:cNvPr id="71" name="Google Shape;71;p25"/>
          <p:cNvSpPr txBox="1"/>
          <p:nvPr>
            <p:ph idx="4294967295" type="ctrTitle"/>
          </p:nvPr>
        </p:nvSpPr>
        <p:spPr>
          <a:xfrm>
            <a:off x="0" y="183250"/>
            <a:ext cx="9144000" cy="4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solidFill>
                  <a:srgbClr val="434343"/>
                </a:solidFill>
                <a:latin typeface="Montserrat"/>
                <a:ea typeface="Montserrat"/>
                <a:cs typeface="Montserrat"/>
                <a:sym typeface="Montserrat"/>
              </a:rPr>
              <a:t>Kids First Data Resource Center</a:t>
            </a:r>
            <a:endParaRPr b="1" sz="3000">
              <a:solidFill>
                <a:srgbClr val="434343"/>
              </a:solidFill>
              <a:latin typeface="Montserrat"/>
              <a:ea typeface="Montserrat"/>
              <a:cs typeface="Montserrat"/>
              <a:sym typeface="Montserrat"/>
            </a:endParaRPr>
          </a:p>
        </p:txBody>
      </p:sp>
      <p:pic>
        <p:nvPicPr>
          <p:cNvPr id="72" name="Google Shape;72;p25"/>
          <p:cNvPicPr preferRelativeResize="0"/>
          <p:nvPr/>
        </p:nvPicPr>
        <p:blipFill>
          <a:blip r:embed="rId3">
            <a:alphaModFix/>
          </a:blip>
          <a:stretch>
            <a:fillRect/>
          </a:stretch>
        </p:blipFill>
        <p:spPr>
          <a:xfrm>
            <a:off x="1530969" y="1845125"/>
            <a:ext cx="6082068" cy="4518362"/>
          </a:xfrm>
          <a:prstGeom prst="rect">
            <a:avLst/>
          </a:prstGeom>
          <a:noFill/>
          <a:ln>
            <a:noFill/>
          </a:ln>
        </p:spPr>
      </p:pic>
      <p:sp>
        <p:nvSpPr>
          <p:cNvPr id="73" name="Google Shape;73;p25"/>
          <p:cNvSpPr txBox="1"/>
          <p:nvPr/>
        </p:nvSpPr>
        <p:spPr>
          <a:xfrm>
            <a:off x="6471925" y="6132345"/>
            <a:ext cx="2532000" cy="41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https://github.com/kids-first/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6"/>
          <p:cNvSpPr txBox="1"/>
          <p:nvPr>
            <p:ph idx="4294967295" type="ctrTitle"/>
          </p:nvPr>
        </p:nvSpPr>
        <p:spPr>
          <a:xfrm>
            <a:off x="0" y="206075"/>
            <a:ext cx="9144000" cy="4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434343"/>
                </a:solidFill>
                <a:latin typeface="Montserrat"/>
                <a:ea typeface="Montserrat"/>
                <a:cs typeface="Montserrat"/>
                <a:sym typeface="Montserrat"/>
              </a:rPr>
              <a:t>NHLBI </a:t>
            </a:r>
            <a:r>
              <a:rPr b="1" lang="en" sz="3000">
                <a:solidFill>
                  <a:srgbClr val="434343"/>
                </a:solidFill>
                <a:latin typeface="Montserrat"/>
                <a:ea typeface="Montserrat"/>
                <a:cs typeface="Montserrat"/>
                <a:sym typeface="Montserrat"/>
              </a:rPr>
              <a:t>BioData Catalyst</a:t>
            </a:r>
            <a:endParaRPr b="1" sz="3000">
              <a:solidFill>
                <a:srgbClr val="434343"/>
              </a:solidFill>
              <a:latin typeface="Montserrat"/>
              <a:ea typeface="Montserrat"/>
              <a:cs typeface="Montserrat"/>
              <a:sym typeface="Montserrat"/>
            </a:endParaRPr>
          </a:p>
        </p:txBody>
      </p:sp>
      <p:sp>
        <p:nvSpPr>
          <p:cNvPr id="79" name="Google Shape;79;p26"/>
          <p:cNvSpPr txBox="1"/>
          <p:nvPr/>
        </p:nvSpPr>
        <p:spPr>
          <a:xfrm>
            <a:off x="319925" y="2136300"/>
            <a:ext cx="3964500" cy="3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434343"/>
                </a:solidFill>
                <a:latin typeface="Montserrat"/>
                <a:ea typeface="Montserrat"/>
                <a:cs typeface="Montserrat"/>
                <a:sym typeface="Montserrat"/>
              </a:rPr>
              <a:t>The NHLBI DataSTAGE project (Storage, Toolspace, Access and analytics for biG data Empowerment) aims to develop a cloud-based platform using FAIR principles to advance Heart, Lung, Blood, and Sleep research, building tools and workflows that enable investigators engaged in mining large, high-value</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rPr lang="en">
                <a:solidFill>
                  <a:srgbClr val="434343"/>
                </a:solidFill>
                <a:latin typeface="Montserrat"/>
                <a:ea typeface="Montserrat"/>
                <a:cs typeface="Montserrat"/>
                <a:sym typeface="Montserrat"/>
              </a:rPr>
              <a:t>datasets. The goal is to democratize data and compute access, while ensuring appropriate data security, to accelerate efficient biomedical research and maximize community engagement, productivity, and discovery.</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rPr b="1" lang="en">
                <a:solidFill>
                  <a:srgbClr val="434343"/>
                </a:solidFill>
                <a:latin typeface="Montserrat"/>
                <a:ea typeface="Montserrat"/>
                <a:cs typeface="Montserrat"/>
                <a:sym typeface="Montserrat"/>
              </a:rPr>
              <a:t>Initial Go Live Date: January 2020</a:t>
            </a:r>
            <a:endParaRPr>
              <a:solidFill>
                <a:srgbClr val="434343"/>
              </a:solidFill>
              <a:latin typeface="Montserrat"/>
              <a:ea typeface="Montserrat"/>
              <a:cs typeface="Montserrat"/>
              <a:sym typeface="Montserrat"/>
            </a:endParaRPr>
          </a:p>
        </p:txBody>
      </p:sp>
      <p:sp>
        <p:nvSpPr>
          <p:cNvPr id="80" name="Google Shape;80;p26"/>
          <p:cNvSpPr txBox="1"/>
          <p:nvPr/>
        </p:nvSpPr>
        <p:spPr>
          <a:xfrm>
            <a:off x="4761675" y="1135250"/>
            <a:ext cx="4116600" cy="25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6"/>
          <p:cNvSpPr txBox="1"/>
          <p:nvPr/>
        </p:nvSpPr>
        <p:spPr>
          <a:xfrm>
            <a:off x="4949425" y="2136300"/>
            <a:ext cx="4033800" cy="3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434343"/>
                </a:solidFill>
                <a:latin typeface="Montserrat"/>
                <a:ea typeface="Montserrat"/>
                <a:cs typeface="Montserrat"/>
                <a:sym typeface="Montserrat"/>
              </a:rPr>
              <a:t>Funder:</a:t>
            </a:r>
            <a:r>
              <a:rPr lang="en">
                <a:solidFill>
                  <a:srgbClr val="434343"/>
                </a:solidFill>
                <a:latin typeface="Montserrat"/>
                <a:ea typeface="Montserrat"/>
                <a:cs typeface="Montserrat"/>
                <a:sym typeface="Montserrat"/>
              </a:rPr>
              <a:t> National Heart, Lung, and Blood Institute, Gary Gibbons (Director), Alastair Thomson (CIO), Jon Kaltman (Program Officer)</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rPr b="1" lang="en">
                <a:solidFill>
                  <a:srgbClr val="434343"/>
                </a:solidFill>
                <a:latin typeface="Montserrat"/>
                <a:ea typeface="Montserrat"/>
                <a:cs typeface="Montserrat"/>
                <a:sym typeface="Montserrat"/>
              </a:rPr>
              <a:t>PIs:</a:t>
            </a:r>
            <a:r>
              <a:rPr lang="en">
                <a:solidFill>
                  <a:srgbClr val="434343"/>
                </a:solidFill>
                <a:latin typeface="Montserrat"/>
                <a:ea typeface="Montserrat"/>
                <a:cs typeface="Montserrat"/>
                <a:sym typeface="Montserrat"/>
              </a:rPr>
              <a:t> </a:t>
            </a:r>
            <a:r>
              <a:rPr lang="en">
                <a:solidFill>
                  <a:srgbClr val="434343"/>
                </a:solidFill>
                <a:latin typeface="Montserrat"/>
                <a:ea typeface="Montserrat"/>
                <a:cs typeface="Montserrat"/>
                <a:sym typeface="Montserrat"/>
              </a:rPr>
              <a:t>Ahalt, Avillach, Boyles, Bradford, Davis-Dusenbery, Krishnamurthy, Grossman, Paten, Philippakis</a:t>
            </a:r>
            <a:r>
              <a:rPr lang="en">
                <a:solidFill>
                  <a:srgbClr val="434343"/>
                </a:solidFill>
                <a:latin typeface="Montserrat"/>
                <a:ea typeface="Montserrat"/>
                <a:cs typeface="Montserrat"/>
                <a:sym typeface="Montserrat"/>
              </a:rPr>
              <a:t>, Thessen</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rPr b="1" lang="en">
                <a:solidFill>
                  <a:srgbClr val="434343"/>
                </a:solidFill>
                <a:latin typeface="Montserrat"/>
                <a:ea typeface="Montserrat"/>
                <a:cs typeface="Montserrat"/>
                <a:sym typeface="Montserrat"/>
              </a:rPr>
              <a:t>Institutions:</a:t>
            </a:r>
            <a:r>
              <a:rPr lang="en">
                <a:solidFill>
                  <a:srgbClr val="434343"/>
                </a:solidFill>
                <a:latin typeface="Montserrat"/>
                <a:ea typeface="Montserrat"/>
                <a:cs typeface="Montserrat"/>
                <a:sym typeface="Montserrat"/>
              </a:rPr>
              <a:t> The Broad Institute, University of Chicago, University of California, Santa Cruz, Harvard Medical School, Berkeley Lab, Oregon State University, RTI International, University of New Mexico, UNC-CH/RENCI, Seven Bridges Genomics, Elsevier, Repositive, Veterans Affairs</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p:txBody>
      </p:sp>
      <p:sp>
        <p:nvSpPr>
          <p:cNvPr id="82" name="Google Shape;82;p26"/>
          <p:cNvSpPr txBox="1"/>
          <p:nvPr/>
        </p:nvSpPr>
        <p:spPr>
          <a:xfrm>
            <a:off x="434275" y="1129450"/>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Project Description</a:t>
            </a:r>
            <a:endParaRPr sz="2000">
              <a:solidFill>
                <a:srgbClr val="FFFFFF"/>
              </a:solidFill>
              <a:latin typeface="Montserrat"/>
              <a:ea typeface="Montserrat"/>
              <a:cs typeface="Montserrat"/>
              <a:sym typeface="Montserrat"/>
            </a:endParaRPr>
          </a:p>
        </p:txBody>
      </p:sp>
      <p:sp>
        <p:nvSpPr>
          <p:cNvPr id="83" name="Google Shape;83;p26"/>
          <p:cNvSpPr txBox="1"/>
          <p:nvPr/>
        </p:nvSpPr>
        <p:spPr>
          <a:xfrm>
            <a:off x="5071300" y="1129450"/>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Participants</a:t>
            </a:r>
            <a:endParaRPr b="1" sz="2000">
              <a:solidFill>
                <a:srgbClr val="FFFFF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7"/>
          <p:cNvSpPr txBox="1"/>
          <p:nvPr/>
        </p:nvSpPr>
        <p:spPr>
          <a:xfrm>
            <a:off x="434275" y="1153125"/>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Data available</a:t>
            </a:r>
            <a:endParaRPr sz="2000">
              <a:solidFill>
                <a:srgbClr val="FFFFFF"/>
              </a:solidFill>
              <a:latin typeface="Montserrat"/>
              <a:ea typeface="Montserrat"/>
              <a:cs typeface="Montserrat"/>
              <a:sym typeface="Montserrat"/>
            </a:endParaRPr>
          </a:p>
        </p:txBody>
      </p:sp>
      <p:sp>
        <p:nvSpPr>
          <p:cNvPr id="89" name="Google Shape;89;p27"/>
          <p:cNvSpPr txBox="1"/>
          <p:nvPr/>
        </p:nvSpPr>
        <p:spPr>
          <a:xfrm>
            <a:off x="5071300" y="1153125"/>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Tools available</a:t>
            </a:r>
            <a:endParaRPr b="1" sz="2000">
              <a:solidFill>
                <a:srgbClr val="FFFFFF"/>
              </a:solidFill>
              <a:latin typeface="Montserrat"/>
              <a:ea typeface="Montserrat"/>
              <a:cs typeface="Montserrat"/>
              <a:sym typeface="Montserrat"/>
            </a:endParaRPr>
          </a:p>
        </p:txBody>
      </p:sp>
      <p:sp>
        <p:nvSpPr>
          <p:cNvPr id="90" name="Google Shape;90;p27"/>
          <p:cNvSpPr txBox="1"/>
          <p:nvPr/>
        </p:nvSpPr>
        <p:spPr>
          <a:xfrm>
            <a:off x="369625" y="1995700"/>
            <a:ext cx="3767700" cy="41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Current/near-term:</a:t>
            </a:r>
            <a:endParaRPr b="1">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- 145,753 whole genome sequences on platform</a:t>
            </a:r>
            <a:br>
              <a:rPr lang="en">
                <a:solidFill>
                  <a:schemeClr val="dk1"/>
                </a:solidFill>
                <a:latin typeface="Montserrat"/>
                <a:ea typeface="Montserrat"/>
                <a:cs typeface="Montserrat"/>
                <a:sym typeface="Montserrat"/>
              </a:rPr>
            </a:br>
            <a:r>
              <a:rPr lang="en">
                <a:solidFill>
                  <a:schemeClr val="dk1"/>
                </a:solidFill>
                <a:latin typeface="Montserrat"/>
                <a:ea typeface="Montserrat"/>
                <a:cs typeface="Montserrat"/>
                <a:sym typeface="Montserrat"/>
              </a:rPr>
              <a:t>- 56,379 whole genome sequences available to users under controlled access</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 supporting and phenotypic data from 51 pre-existing studies</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 &gt; 15,000 CT chest scans from COPDGene</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For more info: </a:t>
            </a:r>
            <a:r>
              <a:rPr lang="en" u="sng">
                <a:solidFill>
                  <a:schemeClr val="accent5"/>
                </a:solidFill>
                <a:latin typeface="Montserrat"/>
                <a:ea typeface="Montserrat"/>
                <a:cs typeface="Montserrat"/>
                <a:sym typeface="Montserrat"/>
                <a:hlinkClick r:id="rId3">
                  <a:extLst>
                    <a:ext uri="{A12FA001-AC4F-418D-AE19-62706E023703}">
                      <ahyp:hlinkClr val="tx"/>
                    </a:ext>
                  </a:extLst>
                </a:hlinkClick>
              </a:rPr>
              <a:t>bit.ly/TOPMedFreeze5b</a:t>
            </a:r>
            <a:br>
              <a:rPr lang="en">
                <a:solidFill>
                  <a:schemeClr val="dk1"/>
                </a:solidFill>
                <a:latin typeface="Montserrat"/>
                <a:ea typeface="Montserrat"/>
                <a:cs typeface="Montserrat"/>
                <a:sym typeface="Montserrat"/>
              </a:rPr>
            </a:br>
            <a:br>
              <a:rPr lang="en">
                <a:solidFill>
                  <a:schemeClr val="dk1"/>
                </a:solidFill>
                <a:latin typeface="Montserrat"/>
                <a:ea typeface="Montserrat"/>
                <a:cs typeface="Montserrat"/>
                <a:sym typeface="Montserrat"/>
              </a:rPr>
            </a:br>
            <a:r>
              <a:rPr b="1" lang="en">
                <a:solidFill>
                  <a:schemeClr val="dk1"/>
                </a:solidFill>
                <a:latin typeface="Montserrat"/>
                <a:ea typeface="Montserrat"/>
                <a:cs typeface="Montserrat"/>
                <a:sym typeface="Montserrat"/>
              </a:rPr>
              <a:t>In progress:</a:t>
            </a:r>
            <a:endParaRPr b="1">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- 140,306 WGS under controlled access</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 supporting and phenotypic data from &gt;70 pre-existing studies</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br>
              <a:rPr lang="en">
                <a:solidFill>
                  <a:schemeClr val="dk1"/>
                </a:solidFill>
                <a:latin typeface="Montserrat"/>
                <a:ea typeface="Montserrat"/>
                <a:cs typeface="Montserrat"/>
                <a:sym typeface="Montserrat"/>
              </a:rPr>
            </a:br>
            <a:r>
              <a:rPr b="1" lang="en">
                <a:solidFill>
                  <a:schemeClr val="dk1"/>
                </a:solidFill>
                <a:latin typeface="Montserrat"/>
                <a:ea typeface="Montserrat"/>
                <a:cs typeface="Montserrat"/>
                <a:sym typeface="Montserrat"/>
              </a:rPr>
              <a:t>Future:</a:t>
            </a:r>
            <a:endParaRPr b="1">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 Continued growth</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p:txBody>
      </p:sp>
      <p:sp>
        <p:nvSpPr>
          <p:cNvPr id="91" name="Google Shape;91;p27"/>
          <p:cNvSpPr txBox="1"/>
          <p:nvPr/>
        </p:nvSpPr>
        <p:spPr>
          <a:xfrm>
            <a:off x="4849275" y="1763925"/>
            <a:ext cx="4061700" cy="479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DataSTAGE is being designed to support </a:t>
            </a:r>
            <a:r>
              <a:rPr b="1" lang="en">
                <a:solidFill>
                  <a:schemeClr val="dk1"/>
                </a:solidFill>
                <a:latin typeface="Montserrat"/>
                <a:ea typeface="Montserrat"/>
                <a:cs typeface="Montserrat"/>
                <a:sym typeface="Montserrat"/>
              </a:rPr>
              <a:t>workflows</a:t>
            </a:r>
            <a:r>
              <a:rPr lang="en">
                <a:solidFill>
                  <a:schemeClr val="dk1"/>
                </a:solidFill>
                <a:latin typeface="Montserrat"/>
                <a:ea typeface="Montserrat"/>
                <a:cs typeface="Montserrat"/>
                <a:sym typeface="Montserrat"/>
              </a:rPr>
              <a:t> for batch data analysis, </a:t>
            </a:r>
            <a:r>
              <a:rPr b="1" lang="en">
                <a:solidFill>
                  <a:schemeClr val="dk1"/>
                </a:solidFill>
                <a:latin typeface="Montserrat"/>
                <a:ea typeface="Montserrat"/>
                <a:cs typeface="Montserrat"/>
                <a:sym typeface="Montserrat"/>
              </a:rPr>
              <a:t>notebooks</a:t>
            </a:r>
            <a:r>
              <a:rPr lang="en">
                <a:solidFill>
                  <a:schemeClr val="dk1"/>
                </a:solidFill>
                <a:latin typeface="Montserrat"/>
                <a:ea typeface="Montserrat"/>
                <a:cs typeface="Montserrat"/>
                <a:sym typeface="Montserrat"/>
              </a:rPr>
              <a:t> for interactive analysis, and </a:t>
            </a:r>
            <a:r>
              <a:rPr b="1" lang="en">
                <a:solidFill>
                  <a:schemeClr val="dk1"/>
                </a:solidFill>
                <a:latin typeface="Montserrat"/>
                <a:ea typeface="Montserrat"/>
                <a:cs typeface="Montserrat"/>
                <a:sym typeface="Montserrat"/>
              </a:rPr>
              <a:t>apps/services</a:t>
            </a:r>
            <a:r>
              <a:rPr lang="en">
                <a:solidFill>
                  <a:schemeClr val="dk1"/>
                </a:solidFill>
                <a:latin typeface="Montserrat"/>
                <a:ea typeface="Montserrat"/>
                <a:cs typeface="Montserrat"/>
                <a:sym typeface="Montserrat"/>
              </a:rPr>
              <a:t> for web apps. Users can bring their own workflows and notebooks.</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Workflows</a:t>
            </a:r>
            <a:endParaRPr b="1">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DataSTAGE supports workflows written in CWL and WDL.  Highlights include workflows from the DCC and TOPMed alignment and variant calling.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Notebooks</a:t>
            </a:r>
            <a:endParaRPr b="1">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RStudio and Jupyter Notebooks are supported with examples leveraging DataSTAGE for image visualization, machine learning, and GPU acceleration.</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Apps/Services</a:t>
            </a:r>
            <a:endParaRPr b="1">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DataSTAGE will support services such as the PIC-SURE API and web apps like i2b2/tranSMART and the Bravo browser.</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92" name="Google Shape;92;p27"/>
          <p:cNvSpPr txBox="1"/>
          <p:nvPr>
            <p:ph idx="4294967295" type="ctrTitle"/>
          </p:nvPr>
        </p:nvSpPr>
        <p:spPr>
          <a:xfrm>
            <a:off x="0" y="206075"/>
            <a:ext cx="9144000" cy="4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434343"/>
                </a:solidFill>
                <a:latin typeface="Montserrat"/>
                <a:ea typeface="Montserrat"/>
                <a:cs typeface="Montserrat"/>
                <a:sym typeface="Montserrat"/>
              </a:rPr>
              <a:t>NHLBI </a:t>
            </a:r>
            <a:r>
              <a:rPr b="1" lang="en" sz="3000">
                <a:solidFill>
                  <a:srgbClr val="434343"/>
                </a:solidFill>
                <a:latin typeface="Montserrat"/>
                <a:ea typeface="Montserrat"/>
                <a:cs typeface="Montserrat"/>
                <a:sym typeface="Montserrat"/>
              </a:rPr>
              <a:t>BioData Catalyst</a:t>
            </a:r>
            <a:endParaRPr b="1" sz="3000">
              <a:solidFill>
                <a:srgbClr val="434343"/>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8"/>
          <p:cNvSpPr txBox="1"/>
          <p:nvPr/>
        </p:nvSpPr>
        <p:spPr>
          <a:xfrm>
            <a:off x="434288" y="1133575"/>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Authentication</a:t>
            </a:r>
            <a:endParaRPr sz="2000">
              <a:solidFill>
                <a:srgbClr val="FFFFFF"/>
              </a:solidFill>
              <a:latin typeface="Montserrat"/>
              <a:ea typeface="Montserrat"/>
              <a:cs typeface="Montserrat"/>
              <a:sym typeface="Montserrat"/>
            </a:endParaRPr>
          </a:p>
        </p:txBody>
      </p:sp>
      <p:sp>
        <p:nvSpPr>
          <p:cNvPr id="98" name="Google Shape;98;p28"/>
          <p:cNvSpPr txBox="1"/>
          <p:nvPr/>
        </p:nvSpPr>
        <p:spPr>
          <a:xfrm>
            <a:off x="5071313" y="1133575"/>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Authorization</a:t>
            </a:r>
            <a:endParaRPr b="1" sz="2000">
              <a:solidFill>
                <a:srgbClr val="FFFFFF"/>
              </a:solidFill>
              <a:latin typeface="Montserrat"/>
              <a:ea typeface="Montserrat"/>
              <a:cs typeface="Montserrat"/>
              <a:sym typeface="Montserrat"/>
            </a:endParaRPr>
          </a:p>
        </p:txBody>
      </p:sp>
      <p:sp>
        <p:nvSpPr>
          <p:cNvPr id="99" name="Google Shape;99;p28"/>
          <p:cNvSpPr txBox="1"/>
          <p:nvPr/>
        </p:nvSpPr>
        <p:spPr>
          <a:xfrm>
            <a:off x="368150" y="1852950"/>
            <a:ext cx="3767700" cy="14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eRA Commons IDs are used for controlled access data through the Data Commons Framework Services.</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In the coming year, evaluation of ORCID or other authentication methods will be completed.</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p:txBody>
      </p:sp>
      <p:sp>
        <p:nvSpPr>
          <p:cNvPr id="100" name="Google Shape;100;p28"/>
          <p:cNvSpPr txBox="1"/>
          <p:nvPr/>
        </p:nvSpPr>
        <p:spPr>
          <a:xfrm>
            <a:off x="5008150" y="1852950"/>
            <a:ext cx="3767700" cy="14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DCFS’ dbGaP integration is used to streamline access for those with completed dbGaP applications.</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Users with access to data through other agreements can be directly added to the whitelist.</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01" name="Google Shape;101;p28"/>
          <p:cNvSpPr txBox="1"/>
          <p:nvPr>
            <p:ph idx="4294967295" type="ctrTitle"/>
          </p:nvPr>
        </p:nvSpPr>
        <p:spPr>
          <a:xfrm>
            <a:off x="0" y="206075"/>
            <a:ext cx="9144000" cy="4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434343"/>
                </a:solidFill>
                <a:latin typeface="Montserrat"/>
                <a:ea typeface="Montserrat"/>
                <a:cs typeface="Montserrat"/>
                <a:sym typeface="Montserrat"/>
              </a:rPr>
              <a:t>NHLBI BioData Catalyst</a:t>
            </a:r>
            <a:endParaRPr b="1" sz="3000">
              <a:solidFill>
                <a:srgbClr val="434343"/>
              </a:solidFill>
              <a:latin typeface="Montserrat"/>
              <a:ea typeface="Montserrat"/>
              <a:cs typeface="Montserrat"/>
              <a:sym typeface="Montserrat"/>
            </a:endParaRPr>
          </a:p>
        </p:txBody>
      </p:sp>
      <p:sp>
        <p:nvSpPr>
          <p:cNvPr id="102" name="Google Shape;102;p28"/>
          <p:cNvSpPr txBox="1"/>
          <p:nvPr/>
        </p:nvSpPr>
        <p:spPr>
          <a:xfrm>
            <a:off x="434288" y="3986300"/>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Indexing</a:t>
            </a:r>
            <a:endParaRPr sz="2000">
              <a:solidFill>
                <a:srgbClr val="FFFFFF"/>
              </a:solidFill>
              <a:latin typeface="Montserrat"/>
              <a:ea typeface="Montserrat"/>
              <a:cs typeface="Montserrat"/>
              <a:sym typeface="Montserrat"/>
            </a:endParaRPr>
          </a:p>
        </p:txBody>
      </p:sp>
      <p:sp>
        <p:nvSpPr>
          <p:cNvPr id="103" name="Google Shape;103;p28"/>
          <p:cNvSpPr txBox="1"/>
          <p:nvPr/>
        </p:nvSpPr>
        <p:spPr>
          <a:xfrm>
            <a:off x="5071313" y="3986300"/>
            <a:ext cx="3638400" cy="53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Data Modeling</a:t>
            </a:r>
            <a:endParaRPr b="1" sz="2000">
              <a:solidFill>
                <a:srgbClr val="FFFFFF"/>
              </a:solidFill>
              <a:latin typeface="Montserrat"/>
              <a:ea typeface="Montserrat"/>
              <a:cs typeface="Montserrat"/>
              <a:sym typeface="Montserrat"/>
            </a:endParaRPr>
          </a:p>
        </p:txBody>
      </p:sp>
      <p:sp>
        <p:nvSpPr>
          <p:cNvPr id="104" name="Google Shape;104;p28"/>
          <p:cNvSpPr txBox="1"/>
          <p:nvPr/>
        </p:nvSpPr>
        <p:spPr>
          <a:xfrm>
            <a:off x="368150" y="4673300"/>
            <a:ext cx="3767700" cy="154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Data objects are assigned permanent globally unique IDs (GUIDs) to allow for access across tools, without requiring copies be created and transferred.</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Datasets are identified through text-based and faceted search.</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p:txBody>
      </p:sp>
      <p:sp>
        <p:nvSpPr>
          <p:cNvPr id="105" name="Google Shape;105;p28"/>
          <p:cNvSpPr txBox="1"/>
          <p:nvPr/>
        </p:nvSpPr>
        <p:spPr>
          <a:xfrm>
            <a:off x="5008150" y="4673300"/>
            <a:ext cx="3767700" cy="14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Data interoperability using standards from GA4tGH and CD2H with FHIR and BioLink as meta models.</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Monarch Initiative provides onto-informed knowledge graph for data discovery and integration.</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9"/>
          <p:cNvSpPr txBox="1"/>
          <p:nvPr/>
        </p:nvSpPr>
        <p:spPr>
          <a:xfrm>
            <a:off x="981300" y="1009350"/>
            <a:ext cx="7181400" cy="6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Montserrat"/>
                <a:ea typeface="Montserrat"/>
                <a:cs typeface="Montserrat"/>
                <a:sym typeface="Montserrat"/>
              </a:rPr>
              <a:t>Architectural Diagram</a:t>
            </a:r>
            <a:endParaRPr b="1" sz="1600">
              <a:solidFill>
                <a:srgbClr val="FFFFFF"/>
              </a:solidFill>
              <a:latin typeface="Montserrat"/>
              <a:ea typeface="Montserrat"/>
              <a:cs typeface="Montserrat"/>
              <a:sym typeface="Montserrat"/>
            </a:endParaRPr>
          </a:p>
        </p:txBody>
      </p:sp>
      <p:sp>
        <p:nvSpPr>
          <p:cNvPr id="111" name="Google Shape;111;p29"/>
          <p:cNvSpPr txBox="1"/>
          <p:nvPr>
            <p:ph idx="4294967295" type="ctrTitle"/>
          </p:nvPr>
        </p:nvSpPr>
        <p:spPr>
          <a:xfrm>
            <a:off x="0" y="206075"/>
            <a:ext cx="9144000" cy="41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434343"/>
                </a:solidFill>
                <a:latin typeface="Montserrat"/>
                <a:ea typeface="Montserrat"/>
                <a:cs typeface="Montserrat"/>
                <a:sym typeface="Montserrat"/>
              </a:rPr>
              <a:t>NHLBI BioData Catalyst</a:t>
            </a:r>
            <a:endParaRPr b="1" sz="3000">
              <a:solidFill>
                <a:srgbClr val="434343"/>
              </a:solidFill>
              <a:latin typeface="Montserrat"/>
              <a:ea typeface="Montserrat"/>
              <a:cs typeface="Montserrat"/>
              <a:sym typeface="Montserrat"/>
            </a:endParaRPr>
          </a:p>
        </p:txBody>
      </p:sp>
      <p:pic>
        <p:nvPicPr>
          <p:cNvPr id="112" name="Google Shape;112;p29"/>
          <p:cNvPicPr preferRelativeResize="0"/>
          <p:nvPr/>
        </p:nvPicPr>
        <p:blipFill>
          <a:blip r:embed="rId3">
            <a:alphaModFix/>
          </a:blip>
          <a:stretch>
            <a:fillRect/>
          </a:stretch>
        </p:blipFill>
        <p:spPr>
          <a:xfrm>
            <a:off x="1" y="1604160"/>
            <a:ext cx="9143997" cy="50252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