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997d46b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997d46b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97d46b92_0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97d46b92_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997d46b92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997d46b92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3b7d3f61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3b7d3f61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c0cf04b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c0cf04b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efd8d168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efd8d168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15c15261f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15c15261f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15c15261f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715c15261f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Title and content">
  <p:cSld name="*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98463" y="239138"/>
            <a:ext cx="83700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402717" y="4984894"/>
            <a:ext cx="21336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4200" y="4984894"/>
            <a:ext cx="28956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084525" y="4989479"/>
            <a:ext cx="661500" cy="1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98463" y="998539"/>
            <a:ext cx="8305800" cy="3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  <a:defRPr/>
            </a:lvl1pPr>
            <a:lvl2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–"/>
              <a:defRPr/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°"/>
              <a:defRPr/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▪"/>
              <a:defRPr/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✪"/>
              <a:defRPr/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•"/>
              <a:defRPr/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lue">
  <p:cSld name="TITLE_2">
    <p:bg>
      <p:bgPr>
        <a:solidFill>
          <a:srgbClr val="4285F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868250" y="2684872"/>
            <a:ext cx="6141900" cy="13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6DAFC"/>
              </a:buClr>
              <a:buSzPts val="1400"/>
              <a:buNone/>
              <a:defRPr sz="1400">
                <a:solidFill>
                  <a:srgbClr val="C6DAF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C6DAFC"/>
              </a:buClr>
              <a:buSzPts val="1400"/>
              <a:buNone/>
              <a:defRPr sz="1400">
                <a:solidFill>
                  <a:srgbClr val="C6DAF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C6DAFC"/>
              </a:buClr>
              <a:buSzPts val="1400"/>
              <a:buNone/>
              <a:defRPr sz="1400">
                <a:solidFill>
                  <a:srgbClr val="C6DAF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C6DAFC"/>
              </a:buClr>
              <a:buSzPts val="1400"/>
              <a:buNone/>
              <a:defRPr sz="1400">
                <a:solidFill>
                  <a:srgbClr val="C6DAF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C6DAFC"/>
              </a:buClr>
              <a:buSzPts val="1400"/>
              <a:buNone/>
              <a:defRPr sz="1400">
                <a:solidFill>
                  <a:srgbClr val="C6DAF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C6DAFC"/>
              </a:buClr>
              <a:buSzPts val="1400"/>
              <a:buNone/>
              <a:defRPr sz="1400">
                <a:solidFill>
                  <a:srgbClr val="C6DAF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C6DAFC"/>
              </a:buClr>
              <a:buSzPts val="1400"/>
              <a:buNone/>
              <a:defRPr sz="1400">
                <a:solidFill>
                  <a:srgbClr val="C6DAF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C6DAFC"/>
              </a:buClr>
              <a:buSzPts val="1400"/>
              <a:buNone/>
              <a:defRPr sz="1400">
                <a:solidFill>
                  <a:srgbClr val="C6DAF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C6DAFC"/>
              </a:buClr>
              <a:buSzPts val="1400"/>
              <a:buNone/>
              <a:defRPr sz="1400">
                <a:solidFill>
                  <a:srgbClr val="C6DAFC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2850250" y="1432570"/>
            <a:ext cx="6141900" cy="13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b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59" name="Google Shape;59;p14"/>
          <p:cNvCxnSpPr>
            <a:stCxn id="60" idx="0"/>
            <a:endCxn id="60" idx="0"/>
          </p:cNvCxnSpPr>
          <p:nvPr/>
        </p:nvCxnSpPr>
        <p:spPr>
          <a:xfrm>
            <a:off x="2449208" y="1757840"/>
            <a:ext cx="0" cy="16278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GoogleLogo_Standard_white-03.png"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5753" y="2388463"/>
            <a:ext cx="1069066" cy="36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us 5 Left 2">
  <p:cSld name="CAPTION_ONLY_4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27950" y="4621401"/>
            <a:ext cx="3537300" cy="33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9999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2" type="title"/>
          </p:nvPr>
        </p:nvSpPr>
        <p:spPr>
          <a:xfrm>
            <a:off x="422675" y="511330"/>
            <a:ext cx="81558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/>
          <p:nvPr>
            <p:ph idx="3" type="title"/>
          </p:nvPr>
        </p:nvSpPr>
        <p:spPr>
          <a:xfrm>
            <a:off x="427950" y="78673"/>
            <a:ext cx="3495300" cy="3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285F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right">
  <p:cSld name="CAPTION_ONLY_5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8973138" y="-8975"/>
            <a:ext cx="179400" cy="5152500"/>
          </a:xfrm>
          <a:prstGeom prst="rect">
            <a:avLst/>
          </a:prstGeom>
          <a:solidFill>
            <a:srgbClr val="00B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blue">
  <p:cSld name="BLANK_1">
    <p:bg>
      <p:bgPr>
        <a:solidFill>
          <a:srgbClr val="4387FD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1269958" y="1812750"/>
            <a:ext cx="6646200" cy="15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gray">
  <p:cSld name="BLANK_7">
    <p:bg>
      <p:bgPr>
        <a:solidFill>
          <a:srgbClr val="43434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1277760" y="1812750"/>
            <a:ext cx="6646200" cy="15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+ Picture">
  <p:cSld name="TITLE_1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ctrTitle"/>
          </p:nvPr>
        </p:nvSpPr>
        <p:spPr>
          <a:xfrm>
            <a:off x="491800" y="880775"/>
            <a:ext cx="4497900" cy="24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4800"/>
              <a:buNone/>
              <a:defRPr sz="4800">
                <a:solidFill>
                  <a:srgbClr val="1155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4800"/>
              <a:buNone/>
              <a:defRPr sz="4800">
                <a:solidFill>
                  <a:srgbClr val="1155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4800"/>
              <a:buNone/>
              <a:defRPr sz="4800">
                <a:solidFill>
                  <a:srgbClr val="1155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4800"/>
              <a:buNone/>
              <a:defRPr sz="4800">
                <a:solidFill>
                  <a:srgbClr val="1155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4800"/>
              <a:buNone/>
              <a:defRPr sz="4800">
                <a:solidFill>
                  <a:srgbClr val="1155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4800"/>
              <a:buNone/>
              <a:defRPr sz="4800">
                <a:solidFill>
                  <a:srgbClr val="1155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4800"/>
              <a:buNone/>
              <a:defRPr sz="4800">
                <a:solidFill>
                  <a:srgbClr val="1155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4800"/>
              <a:buNone/>
              <a:defRPr sz="4800">
                <a:solidFill>
                  <a:srgbClr val="1155CC"/>
                </a:solidFill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" type="subTitle"/>
          </p:nvPr>
        </p:nvSpPr>
        <p:spPr>
          <a:xfrm>
            <a:off x="503377" y="3191000"/>
            <a:ext cx="44952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20"/>
          <p:cNvSpPr txBox="1"/>
          <p:nvPr>
            <p:ph idx="2" type="subTitle"/>
          </p:nvPr>
        </p:nvSpPr>
        <p:spPr>
          <a:xfrm>
            <a:off x="506263" y="3589950"/>
            <a:ext cx="4495200" cy="6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/>
        </p:nvSpPr>
        <p:spPr>
          <a:xfrm>
            <a:off x="547653" y="4789225"/>
            <a:ext cx="588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terra.bio</a:t>
            </a:r>
            <a:endParaRPr sz="9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81" name="Google Shape;8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475" y="4439850"/>
            <a:ext cx="998644" cy="2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green)">
  <p:cSld name="SECTION_HEADER_1">
    <p:bg>
      <p:bgPr>
        <a:solidFill>
          <a:srgbClr val="38761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503625" y="1407372"/>
            <a:ext cx="8016300" cy="7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idx="2" type="title"/>
          </p:nvPr>
        </p:nvSpPr>
        <p:spPr>
          <a:xfrm>
            <a:off x="521814" y="2161298"/>
            <a:ext cx="8016300" cy="7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b="0"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b="0"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b="0"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b="0"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b="0"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b="0"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b="0"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b="0"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b="0"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/>
        </p:nvSpPr>
        <p:spPr>
          <a:xfrm>
            <a:off x="395253" y="4789225"/>
            <a:ext cx="701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terra.bio</a:t>
            </a:r>
            <a:endParaRPr sz="9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/>
          </a:blip>
          <a:srcRect b="-15758" l="43939" r="0" t="27822"/>
          <a:stretch/>
        </p:blipFill>
        <p:spPr>
          <a:xfrm rot="-5400000">
            <a:off x="-2511837" y="2490538"/>
            <a:ext cx="5160898" cy="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 txBox="1"/>
          <p:nvPr>
            <p:ph type="title"/>
          </p:nvPr>
        </p:nvSpPr>
        <p:spPr>
          <a:xfrm>
            <a:off x="311703" y="14183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2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idx="1" type="body"/>
          </p:nvPr>
        </p:nvSpPr>
        <p:spPr>
          <a:xfrm>
            <a:off x="509425" y="1094375"/>
            <a:ext cx="620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●"/>
              <a:defRPr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○"/>
              <a:defRPr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■"/>
              <a:defRPr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17500" lvl="3" marL="18288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●"/>
              <a:defRPr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17500" lvl="4" marL="22860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○"/>
              <a:defRPr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17500" lvl="5" marL="27432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■"/>
              <a:defRPr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17500" lvl="6" marL="3200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●"/>
              <a:defRPr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17500" lvl="7" marL="3657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○"/>
              <a:defRPr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400"/>
              <a:buFont typeface="Karla"/>
              <a:buChar char="■"/>
              <a:defRPr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92" name="Google Shape;92;p24"/>
          <p:cNvSpPr txBox="1"/>
          <p:nvPr/>
        </p:nvSpPr>
        <p:spPr>
          <a:xfrm>
            <a:off x="395253" y="4789225"/>
            <a:ext cx="726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terra.bio</a:t>
            </a:r>
            <a:endParaRPr sz="9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93" name="Google Shape;93;p24"/>
          <p:cNvPicPr preferRelativeResize="0"/>
          <p:nvPr/>
        </p:nvPicPr>
        <p:blipFill rotWithShape="1">
          <a:blip r:embed="rId2">
            <a:alphaModFix/>
          </a:blip>
          <a:srcRect b="-15758" l="43939" r="0" t="27822"/>
          <a:stretch/>
        </p:blipFill>
        <p:spPr>
          <a:xfrm rot="-5400000">
            <a:off x="-2511837" y="2490538"/>
            <a:ext cx="5160898" cy="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4"/>
          <p:cNvSpPr txBox="1"/>
          <p:nvPr>
            <p:ph type="title"/>
          </p:nvPr>
        </p:nvSpPr>
        <p:spPr>
          <a:xfrm>
            <a:off x="311703" y="14183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TITLE_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78066" y="-10716"/>
            <a:ext cx="365879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ipart&#10;&#10;Description generated with very high confidence" id="97" name="Google Shape;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97" y="4744641"/>
            <a:ext cx="896540" cy="23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075" y="134541"/>
            <a:ext cx="1671638" cy="18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5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rgbClr val="73AD43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0" type="dt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2" name="Google Shape;102;p25"/>
          <p:cNvSpPr txBox="1"/>
          <p:nvPr>
            <p:ph idx="11" type="ftr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98419" y="0"/>
            <a:ext cx="2745581" cy="515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10" y="135731"/>
            <a:ext cx="419100" cy="465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ipart&#10;&#10;Description generated with very high confidence" id="107" name="Google Shape;10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0297" y="4744641"/>
            <a:ext cx="896540" cy="23217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>
            <p:ph type="title"/>
          </p:nvPr>
        </p:nvSpPr>
        <p:spPr>
          <a:xfrm>
            <a:off x="777512" y="120069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rgbClr val="73AD43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508397" y="1620441"/>
            <a:ext cx="64470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0" type="dt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1" name="Google Shape;111;p26"/>
          <p:cNvSpPr txBox="1"/>
          <p:nvPr>
            <p:ph idx="11" type="ftr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70472" y="0"/>
            <a:ext cx="72735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ipart&#10;&#10;Description generated with very high confidence"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97" y="4744641"/>
            <a:ext cx="896540" cy="23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10" y="135731"/>
            <a:ext cx="419100" cy="46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>
            <p:ph type="title"/>
          </p:nvPr>
        </p:nvSpPr>
        <p:spPr>
          <a:xfrm>
            <a:off x="508001" y="1356577"/>
            <a:ext cx="30129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3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508001" y="2726513"/>
            <a:ext cx="3012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287" y="2425304"/>
            <a:ext cx="9208293" cy="2718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ipart&#10;&#10;Description generated with very high confidence" id="124" name="Google Shape;1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97" y="4744641"/>
            <a:ext cx="896540" cy="23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075" y="134541"/>
            <a:ext cx="1671638" cy="18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/>
          <p:nvPr>
            <p:ph type="ctrTitle"/>
          </p:nvPr>
        </p:nvSpPr>
        <p:spPr>
          <a:xfrm>
            <a:off x="1890626" y="755766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rgbClr val="73AD43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" type="subTitle"/>
          </p:nvPr>
        </p:nvSpPr>
        <p:spPr>
          <a:xfrm>
            <a:off x="1890626" y="1990490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10" type="dt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8"/>
          <p:cNvSpPr txBox="1"/>
          <p:nvPr>
            <p:ph idx="11" type="ftr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3" y="14183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Montserrat"/>
              <a:buNone/>
              <a:defRPr b="1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387900" y="109436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●"/>
              <a:defRPr sz="14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○"/>
              <a:defRPr sz="14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■"/>
              <a:defRPr sz="14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17500" lvl="3" marL="18288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●"/>
              <a:defRPr sz="14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17500" lvl="4" marL="22860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○"/>
              <a:defRPr sz="14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17500" lvl="5" marL="27432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■"/>
              <a:defRPr sz="14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17500" lvl="6" marL="3200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●"/>
              <a:defRPr sz="14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17500" lvl="7" marL="3657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arla"/>
              <a:buChar char="○"/>
              <a:defRPr sz="14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400"/>
              <a:buFont typeface="Karla"/>
              <a:buChar char="■"/>
              <a:defRPr sz="14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75" name="Google Shape;75;p19"/>
          <p:cNvSpPr txBox="1"/>
          <p:nvPr/>
        </p:nvSpPr>
        <p:spPr>
          <a:xfrm>
            <a:off x="8194767" y="4789232"/>
            <a:ext cx="42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425" lIns="83425" spcFirstLastPara="1" rIns="83425" wrap="square" tIns="83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‹#›</a:t>
            </a:fld>
            <a:endParaRPr sz="7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hyperlink" Target="mailto:abaumann@broadinstitute.org" TargetMode="External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hyperlink" Target="http://databiosphere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23.png"/><Relationship Id="rId13" Type="http://schemas.openxmlformats.org/officeDocument/2006/relationships/image" Target="../media/image30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Relationship Id="rId15" Type="http://schemas.openxmlformats.org/officeDocument/2006/relationships/image" Target="../media/image26.png"/><Relationship Id="rId14" Type="http://schemas.openxmlformats.org/officeDocument/2006/relationships/image" Target="../media/image33.png"/><Relationship Id="rId5" Type="http://schemas.openxmlformats.org/officeDocument/2006/relationships/image" Target="../media/image17.png"/><Relationship Id="rId6" Type="http://schemas.openxmlformats.org/officeDocument/2006/relationships/image" Target="../media/image34.png"/><Relationship Id="rId7" Type="http://schemas.openxmlformats.org/officeDocument/2006/relationships/image" Target="../media/image25.png"/><Relationship Id="rId8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 rotWithShape="1">
          <a:blip r:embed="rId3">
            <a:alphaModFix/>
          </a:blip>
          <a:srcRect b="54012" l="1615" r="1625" t="0"/>
          <a:stretch/>
        </p:blipFill>
        <p:spPr>
          <a:xfrm>
            <a:off x="0" y="0"/>
            <a:ext cx="9144000" cy="12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/>
          <p:nvPr>
            <p:ph type="ctrTitle"/>
          </p:nvPr>
        </p:nvSpPr>
        <p:spPr>
          <a:xfrm>
            <a:off x="491800" y="880775"/>
            <a:ext cx="7730400" cy="24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 Architecture and Design Overview</a:t>
            </a:r>
            <a:endParaRPr/>
          </a:p>
        </p:txBody>
      </p:sp>
      <p:sp>
        <p:nvSpPr>
          <p:cNvPr id="137" name="Google Shape;137;p29"/>
          <p:cNvSpPr txBox="1"/>
          <p:nvPr>
            <p:ph idx="1" type="subTitle"/>
          </p:nvPr>
        </p:nvSpPr>
        <p:spPr>
          <a:xfrm>
            <a:off x="503377" y="3191000"/>
            <a:ext cx="44952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2020</a:t>
            </a:r>
            <a:endParaRPr/>
          </a:p>
        </p:txBody>
      </p:sp>
      <p:sp>
        <p:nvSpPr>
          <p:cNvPr id="138" name="Google Shape;138;p29"/>
          <p:cNvSpPr txBox="1"/>
          <p:nvPr>
            <p:ph idx="2" type="subTitle"/>
          </p:nvPr>
        </p:nvSpPr>
        <p:spPr>
          <a:xfrm>
            <a:off x="506263" y="3589950"/>
            <a:ext cx="4495200" cy="6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Baumann</a:t>
            </a:r>
            <a:r>
              <a:rPr lang="en"/>
              <a:t> - </a:t>
            </a:r>
            <a:r>
              <a:rPr lang="en" u="sng">
                <a:solidFill>
                  <a:schemeClr val="hlink"/>
                </a:solidFill>
                <a:hlinkClick r:id="rId4"/>
              </a:rPr>
              <a:t>abaumann@broadinstitute.org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1828" y="2838654"/>
            <a:ext cx="1583950" cy="17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12" y="998025"/>
            <a:ext cx="7834976" cy="38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/>
        </p:nvSpPr>
        <p:spPr>
          <a:xfrm>
            <a:off x="3314250" y="4879475"/>
            <a:ext cx="25155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 u="sng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DataBiosphere.org</a:t>
            </a:r>
            <a:endParaRPr i="1" sz="1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6" name="Google Shape;146;p30"/>
          <p:cNvSpPr txBox="1"/>
          <p:nvPr>
            <p:ph idx="4294967295" type="title"/>
          </p:nvPr>
        </p:nvSpPr>
        <p:spPr>
          <a:xfrm>
            <a:off x="311703" y="14183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Driven by Data Biosphere vision to enable </a:t>
            </a:r>
            <a:r>
              <a:rPr lang="en" sz="2300"/>
              <a:t>an </a:t>
            </a:r>
            <a:r>
              <a:rPr lang="en" sz="2300"/>
              <a:t>ecosystem of interoperable components across orgs 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idx="1" type="body"/>
          </p:nvPr>
        </p:nvSpPr>
        <p:spPr>
          <a:xfrm>
            <a:off x="464100" y="749800"/>
            <a:ext cx="6694500" cy="39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Tool Repository Service (TRS)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enable libraries of pre-packaged shared methods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Workflow Execution Service (WES)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federated analysis: run reproducible workflows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Data Repository Service (DRS)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federated storage: access data, wherever it’s stored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Data Use (DU</a:t>
            </a:r>
            <a:r>
              <a:rPr lang="en" sz="1800">
                <a:solidFill>
                  <a:srgbClr val="D9D9D9"/>
                </a:solidFill>
              </a:rPr>
              <a:t>RI</a:t>
            </a:r>
            <a:r>
              <a:rPr lang="en" sz="1800"/>
              <a:t>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data passport: match access rules to researchers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Researcher Identity (</a:t>
            </a:r>
            <a:r>
              <a:rPr lang="en" sz="1800">
                <a:solidFill>
                  <a:srgbClr val="D9D9D9"/>
                </a:solidFill>
              </a:rPr>
              <a:t>DU</a:t>
            </a:r>
            <a:r>
              <a:rPr lang="en" sz="1800"/>
              <a:t>RI)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data passport: make researcher credentials portable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" sz="1800"/>
              <a:t>and more ...</a:t>
            </a:r>
            <a:endParaRPr sz="1800"/>
          </a:p>
        </p:txBody>
      </p:sp>
      <p:sp>
        <p:nvSpPr>
          <p:cNvPr id="152" name="Google Shape;152;p31"/>
          <p:cNvSpPr txBox="1"/>
          <p:nvPr>
            <p:ph type="title"/>
          </p:nvPr>
        </p:nvSpPr>
        <p:spPr>
          <a:xfrm>
            <a:off x="311703" y="14183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GA4GH standards used </a:t>
            </a:r>
            <a:r>
              <a:rPr lang="en"/>
              <a:t>wherever</a:t>
            </a:r>
            <a:r>
              <a:rPr lang="en"/>
              <a:t> possible</a:t>
            </a:r>
            <a:endParaRPr/>
          </a:p>
        </p:txBody>
      </p:sp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450" y="4368130"/>
            <a:ext cx="28575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8600" y="841700"/>
            <a:ext cx="1795624" cy="32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/>
          <p:nvPr/>
        </p:nvSpPr>
        <p:spPr>
          <a:xfrm>
            <a:off x="2633800" y="2788225"/>
            <a:ext cx="3876300" cy="1731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2"/>
          <p:cNvSpPr/>
          <p:nvPr/>
        </p:nvSpPr>
        <p:spPr>
          <a:xfrm>
            <a:off x="2908775" y="3449699"/>
            <a:ext cx="1007100" cy="8727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Mgmt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5228123" y="3449699"/>
            <a:ext cx="1007100" cy="8727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Tools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Mgmt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32"/>
          <p:cNvSpPr/>
          <p:nvPr/>
        </p:nvSpPr>
        <p:spPr>
          <a:xfrm>
            <a:off x="4068449" y="3449699"/>
            <a:ext cx="1007100" cy="8727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Workspaces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32"/>
          <p:cNvSpPr/>
          <p:nvPr/>
        </p:nvSpPr>
        <p:spPr>
          <a:xfrm>
            <a:off x="2497101" y="1785438"/>
            <a:ext cx="1007100" cy="7368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All of Us</a:t>
            </a:r>
            <a:endParaRPr b="1" i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Workbench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32"/>
          <p:cNvSpPr/>
          <p:nvPr/>
        </p:nvSpPr>
        <p:spPr>
          <a:xfrm>
            <a:off x="2908788" y="2994659"/>
            <a:ext cx="3326400" cy="3144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Terra Platform API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398125" y="156725"/>
            <a:ext cx="708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Terra’s architecture primarily serves 3 roles</a:t>
            </a:r>
            <a:endParaRPr b="1" sz="24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32"/>
          <p:cNvSpPr/>
          <p:nvPr/>
        </p:nvSpPr>
        <p:spPr>
          <a:xfrm>
            <a:off x="563550" y="3354300"/>
            <a:ext cx="1252200" cy="10635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 Production &amp; Curation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1931075" y="3728850"/>
            <a:ext cx="587400" cy="3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2"/>
          <p:cNvSpPr/>
          <p:nvPr/>
        </p:nvSpPr>
        <p:spPr>
          <a:xfrm rot="10800000">
            <a:off x="6625475" y="3728850"/>
            <a:ext cx="587400" cy="3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2"/>
          <p:cNvSpPr/>
          <p:nvPr/>
        </p:nvSpPr>
        <p:spPr>
          <a:xfrm>
            <a:off x="7328250" y="3354300"/>
            <a:ext cx="1252200" cy="10635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Tool </a:t>
            </a: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Creation</a:t>
            </a: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&amp; Publication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32"/>
          <p:cNvSpPr/>
          <p:nvPr/>
        </p:nvSpPr>
        <p:spPr>
          <a:xfrm>
            <a:off x="466175" y="2105575"/>
            <a:ext cx="1464900" cy="603600"/>
          </a:xfrm>
          <a:prstGeom prst="round2DiagRect">
            <a:avLst>
              <a:gd fmla="val 0" name="adj1"/>
              <a:gd fmla="val 17764" name="adj2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Data Generators</a:t>
            </a:r>
            <a:endParaRPr b="1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1" name="Google Shape;171;p32"/>
          <p:cNvGrpSpPr/>
          <p:nvPr/>
        </p:nvGrpSpPr>
        <p:grpSpPr>
          <a:xfrm>
            <a:off x="887294" y="2659170"/>
            <a:ext cx="622624" cy="573684"/>
            <a:chOff x="4148838" y="3862647"/>
            <a:chExt cx="746373" cy="687705"/>
          </a:xfrm>
        </p:grpSpPr>
        <p:grpSp>
          <p:nvGrpSpPr>
            <p:cNvPr id="172" name="Google Shape;172;p32"/>
            <p:cNvGrpSpPr/>
            <p:nvPr/>
          </p:nvGrpSpPr>
          <p:grpSpPr>
            <a:xfrm>
              <a:off x="4248796" y="3904040"/>
              <a:ext cx="646415" cy="646312"/>
              <a:chOff x="2196834" y="5355375"/>
              <a:chExt cx="1469125" cy="1469225"/>
            </a:xfrm>
          </p:grpSpPr>
          <p:pic>
            <p:nvPicPr>
              <p:cNvPr id="173" name="Google Shape;173;p3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196834" y="5355375"/>
                <a:ext cx="1469125" cy="1469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4" name="Google Shape;174;p32"/>
              <p:cNvSpPr/>
              <p:nvPr/>
            </p:nvSpPr>
            <p:spPr>
              <a:xfrm>
                <a:off x="2875150" y="6010300"/>
                <a:ext cx="790800" cy="814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32"/>
              <p:cNvSpPr/>
              <p:nvPr/>
            </p:nvSpPr>
            <p:spPr>
              <a:xfrm>
                <a:off x="2875150" y="6480500"/>
                <a:ext cx="790800" cy="3441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76" name="Google Shape;176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963650" y="6071675"/>
                <a:ext cx="702300" cy="7528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7" name="Google Shape;177;p32"/>
            <p:cNvPicPr preferRelativeResize="0"/>
            <p:nvPr/>
          </p:nvPicPr>
          <p:blipFill rotWithShape="1">
            <a:blip r:embed="rId5">
              <a:alphaModFix/>
            </a:blip>
            <a:srcRect b="64020" l="22504" r="58539" t="17365"/>
            <a:stretch/>
          </p:blipFill>
          <p:spPr>
            <a:xfrm rot="324972">
              <a:off x="4161287" y="3875351"/>
              <a:ext cx="282297" cy="277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32"/>
          <p:cNvSpPr/>
          <p:nvPr/>
        </p:nvSpPr>
        <p:spPr>
          <a:xfrm>
            <a:off x="7182600" y="2038150"/>
            <a:ext cx="1464900" cy="524700"/>
          </a:xfrm>
          <a:prstGeom prst="round2DiagRect">
            <a:avLst>
              <a:gd fmla="val 0" name="adj1"/>
              <a:gd fmla="val 17764" name="adj2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Tool Developers</a:t>
            </a:r>
            <a:endParaRPr b="1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5">
            <a:alphaModFix/>
          </a:blip>
          <a:srcRect b="10363" l="0" r="0" t="11718"/>
          <a:stretch/>
        </p:blipFill>
        <p:spPr>
          <a:xfrm>
            <a:off x="7491450" y="2659175"/>
            <a:ext cx="891393" cy="6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/>
          <p:nvPr/>
        </p:nvSpPr>
        <p:spPr>
          <a:xfrm>
            <a:off x="3939198" y="799998"/>
            <a:ext cx="1611900" cy="603600"/>
          </a:xfrm>
          <a:prstGeom prst="round2DiagRect">
            <a:avLst>
              <a:gd fmla="val 0" name="adj1"/>
              <a:gd fmla="val 17764" name="adj2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Biomedical</a:t>
            </a:r>
            <a:endParaRPr b="1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Researchers</a:t>
            </a:r>
            <a:endParaRPr b="1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1" name="Google Shape;181;p32"/>
          <p:cNvGrpSpPr/>
          <p:nvPr/>
        </p:nvGrpSpPr>
        <p:grpSpPr>
          <a:xfrm>
            <a:off x="3354323" y="782534"/>
            <a:ext cx="778093" cy="736921"/>
            <a:chOff x="4135550" y="-1137962"/>
            <a:chExt cx="1219200" cy="1057275"/>
          </a:xfrm>
        </p:grpSpPr>
        <p:pic>
          <p:nvPicPr>
            <p:cNvPr id="182" name="Google Shape;182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35550" y="-1137962"/>
              <a:ext cx="1219200" cy="1057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32"/>
            <p:cNvPicPr preferRelativeResize="0"/>
            <p:nvPr/>
          </p:nvPicPr>
          <p:blipFill rotWithShape="1">
            <a:blip r:embed="rId5">
              <a:alphaModFix/>
            </a:blip>
            <a:srcRect b="65619" l="22505" r="61008" t="17365"/>
            <a:stretch/>
          </p:blipFill>
          <p:spPr>
            <a:xfrm>
              <a:off x="4339853" y="-1137951"/>
              <a:ext cx="232149" cy="213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32"/>
          <p:cNvSpPr/>
          <p:nvPr/>
        </p:nvSpPr>
        <p:spPr>
          <a:xfrm>
            <a:off x="2908788" y="4691659"/>
            <a:ext cx="3326400" cy="3144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Cloud Services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32"/>
          <p:cNvSpPr/>
          <p:nvPr/>
        </p:nvSpPr>
        <p:spPr>
          <a:xfrm>
            <a:off x="3576800" y="1785450"/>
            <a:ext cx="1007100" cy="7368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Community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Workbench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32"/>
          <p:cNvSpPr/>
          <p:nvPr/>
        </p:nvSpPr>
        <p:spPr>
          <a:xfrm>
            <a:off x="4656501" y="1785425"/>
            <a:ext cx="1007100" cy="7368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Single 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Cell Portal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32"/>
          <p:cNvSpPr/>
          <p:nvPr/>
        </p:nvSpPr>
        <p:spPr>
          <a:xfrm>
            <a:off x="5736202" y="1785450"/>
            <a:ext cx="1007100" cy="7368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0B5394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Custom Apps &amp; Portals</a:t>
            </a:r>
            <a:endParaRPr b="1" i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/>
        </p:nvSpPr>
        <p:spPr>
          <a:xfrm>
            <a:off x="123075" y="1134800"/>
            <a:ext cx="9999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rla"/>
                <a:ea typeface="Karla"/>
                <a:cs typeface="Karla"/>
                <a:sym typeface="Karla"/>
              </a:rPr>
              <a:t>Applications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1365050" y="1916863"/>
            <a:ext cx="1534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rla"/>
                <a:ea typeface="Karla"/>
                <a:cs typeface="Karla"/>
                <a:sym typeface="Karla"/>
              </a:rPr>
              <a:t>App Services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1365050" y="2821338"/>
            <a:ext cx="1534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rla"/>
                <a:ea typeface="Karla"/>
                <a:cs typeface="Karla"/>
                <a:sym typeface="Karla"/>
              </a:rPr>
              <a:t>Core Services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1383875" y="3662813"/>
            <a:ext cx="11499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rla"/>
                <a:ea typeface="Karla"/>
                <a:cs typeface="Karla"/>
                <a:sym typeface="Karla"/>
              </a:rPr>
              <a:t>Kernel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1508375" y="312315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Workspace Manager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1508375" y="2200975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Interactive Analysis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33"/>
          <p:cNvSpPr/>
          <p:nvPr/>
        </p:nvSpPr>
        <p:spPr>
          <a:xfrm>
            <a:off x="2519688" y="312315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Data Repo Manager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3531025" y="312315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Analysis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Code Repo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4542325" y="312315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User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Manager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6564925" y="312315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Folder Manager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5553625" y="312315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Spend Profile Manager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7576225" y="312315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Kernel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Access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5553675" y="39256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Spend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Tracker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2519700" y="39256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Resource Manager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3531025" y="39256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Notification Manager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4542350" y="39256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IAM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3"/>
          <p:cNvSpPr/>
          <p:nvPr/>
        </p:nvSpPr>
        <p:spPr>
          <a:xfrm>
            <a:off x="1508375" y="39256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Policy Manager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1508375" y="12026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Community Workbench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2519700" y="12026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AoU Workbench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3531025" y="12026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Single Cell Portal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5856050" y="2197060"/>
            <a:ext cx="798000" cy="199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Cromwell</a:t>
            </a:r>
            <a:endParaRPr sz="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5204501" y="2317575"/>
            <a:ext cx="616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Tools, e.g. 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6789211" y="2197050"/>
            <a:ext cx="798000" cy="199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RStudio</a:t>
            </a:r>
            <a:endParaRPr sz="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5856050" y="2439205"/>
            <a:ext cx="798000" cy="199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Jupyter</a:t>
            </a:r>
            <a:endParaRPr sz="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33"/>
          <p:cNvSpPr/>
          <p:nvPr/>
        </p:nvSpPr>
        <p:spPr>
          <a:xfrm>
            <a:off x="6789211" y="2439205"/>
            <a:ext cx="798000" cy="199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IGV</a:t>
            </a:r>
            <a:endParaRPr sz="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7722372" y="2197060"/>
            <a:ext cx="798000" cy="199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Bioconductor</a:t>
            </a:r>
            <a:endParaRPr sz="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7722372" y="2439205"/>
            <a:ext cx="798000" cy="199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Hail</a:t>
            </a:r>
            <a:endParaRPr sz="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4923350" y="12068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Data Repo </a:t>
            </a:r>
            <a:br>
              <a:rPr lang="en" sz="1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UI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5934675" y="12068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Terra </a:t>
            </a:r>
            <a:br>
              <a:rPr lang="en" sz="1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CLI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2519700" y="2200975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Terra Connector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7327000" y="1202888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Third-party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Apps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3531025" y="2487750"/>
            <a:ext cx="900900" cy="2190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Billing Reports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3531025" y="2193900"/>
            <a:ext cx="900900" cy="2190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Data Library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 b="15169" l="0" r="0" t="20168"/>
          <a:stretch/>
        </p:blipFill>
        <p:spPr>
          <a:xfrm>
            <a:off x="4745747" y="4824728"/>
            <a:ext cx="798907" cy="2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8268" y="4824725"/>
            <a:ext cx="1676079" cy="2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6047" y="4829724"/>
            <a:ext cx="414975" cy="248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/>
          <p:nvPr/>
        </p:nvSpPr>
        <p:spPr>
          <a:xfrm rot="10800000">
            <a:off x="1042425" y="1916875"/>
            <a:ext cx="147600" cy="2566200"/>
          </a:xfrm>
          <a:prstGeom prst="rightBrace">
            <a:avLst>
              <a:gd fmla="val 8333" name="adj1"/>
              <a:gd fmla="val 50694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9" name="Google Shape;229;p33"/>
          <p:cNvCxnSpPr/>
          <p:nvPr/>
        </p:nvCxnSpPr>
        <p:spPr>
          <a:xfrm flipH="1" rot="10800000">
            <a:off x="2544250" y="4728050"/>
            <a:ext cx="4042800" cy="141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33"/>
          <p:cNvSpPr/>
          <p:nvPr/>
        </p:nvSpPr>
        <p:spPr>
          <a:xfrm rot="10800000">
            <a:off x="1042425" y="1170875"/>
            <a:ext cx="147600" cy="5325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123075" y="2920374"/>
            <a:ext cx="9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rla"/>
                <a:ea typeface="Karla"/>
                <a:cs typeface="Karla"/>
                <a:sym typeface="Karla"/>
              </a:rPr>
              <a:t>Terra Platform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2" name="Google Shape;232;p33"/>
          <p:cNvSpPr/>
          <p:nvPr/>
        </p:nvSpPr>
        <p:spPr>
          <a:xfrm rot="10800000">
            <a:off x="1042425" y="4551725"/>
            <a:ext cx="147600" cy="5325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3"/>
          <p:cNvSpPr txBox="1"/>
          <p:nvPr/>
        </p:nvSpPr>
        <p:spPr>
          <a:xfrm>
            <a:off x="203775" y="4531625"/>
            <a:ext cx="798900" cy="5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rla"/>
                <a:ea typeface="Karla"/>
                <a:cs typeface="Karla"/>
                <a:sym typeface="Karla"/>
              </a:rPr>
              <a:t>Cloud </a:t>
            </a:r>
            <a:endParaRPr sz="11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rla"/>
                <a:ea typeface="Karla"/>
                <a:cs typeface="Karla"/>
                <a:sym typeface="Karla"/>
              </a:rPr>
              <a:t>Layer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6565000" y="3925600"/>
            <a:ext cx="900900" cy="5058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Activity Logger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3"/>
          <p:cNvSpPr/>
          <p:nvPr/>
        </p:nvSpPr>
        <p:spPr>
          <a:xfrm rot="10800000">
            <a:off x="5722088" y="2124775"/>
            <a:ext cx="153000" cy="586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36" name="Google Shape;236;p33"/>
          <p:cNvSpPr txBox="1"/>
          <p:nvPr>
            <p:ph type="title"/>
          </p:nvPr>
        </p:nvSpPr>
        <p:spPr>
          <a:xfrm>
            <a:off x="311700" y="141825"/>
            <a:ext cx="88323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Rearchitecture in progress to support multiple clouds and integration of new resources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/>
        </p:nvSpPr>
        <p:spPr>
          <a:xfrm>
            <a:off x="311703" y="14183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Many datasets co-analyzable according to research use</a:t>
            </a:r>
            <a:endParaRPr b="1" sz="22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463" y="2162632"/>
            <a:ext cx="1680924" cy="65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4837" y="1028224"/>
            <a:ext cx="1680923" cy="70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5680" y="2148548"/>
            <a:ext cx="999547" cy="70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4423" y="3134249"/>
            <a:ext cx="2417614" cy="60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650" y="1062357"/>
            <a:ext cx="2010103" cy="63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 rotWithShape="1">
          <a:blip r:embed="rId8">
            <a:alphaModFix/>
          </a:blip>
          <a:srcRect b="23033" l="0" r="0" t="25542"/>
          <a:stretch/>
        </p:blipFill>
        <p:spPr>
          <a:xfrm>
            <a:off x="1033749" y="4286712"/>
            <a:ext cx="1467044" cy="48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9">
            <a:alphaModFix/>
          </a:blip>
          <a:srcRect b="21106" l="0" r="0" t="16870"/>
          <a:stretch/>
        </p:blipFill>
        <p:spPr>
          <a:xfrm>
            <a:off x="3812048" y="4019712"/>
            <a:ext cx="1519915" cy="90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34"/>
          <p:cNvGrpSpPr/>
          <p:nvPr/>
        </p:nvGrpSpPr>
        <p:grpSpPr>
          <a:xfrm>
            <a:off x="7876600" y="785749"/>
            <a:ext cx="1063900" cy="1295776"/>
            <a:chOff x="6131850" y="3953974"/>
            <a:chExt cx="1063900" cy="1295776"/>
          </a:xfrm>
        </p:grpSpPr>
        <p:pic>
          <p:nvPicPr>
            <p:cNvPr id="250" name="Google Shape;250;p3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131850" y="3953974"/>
              <a:ext cx="1063900" cy="88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34"/>
            <p:cNvSpPr txBox="1"/>
            <p:nvPr/>
          </p:nvSpPr>
          <p:spPr>
            <a:xfrm>
              <a:off x="6131850" y="4840550"/>
              <a:ext cx="10638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C4587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NHGRI AnVIL </a:t>
              </a:r>
              <a:endParaRPr sz="1000">
                <a:solidFill>
                  <a:srgbClr val="1C4587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pic>
        <p:nvPicPr>
          <p:cNvPr id="252" name="Google Shape;252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73916" y="3158778"/>
            <a:ext cx="236205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57489" y="2046038"/>
            <a:ext cx="2829054" cy="7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23863" y="1046353"/>
            <a:ext cx="1904636" cy="66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90100" y="3070576"/>
            <a:ext cx="1610688" cy="8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48275" y="4068175"/>
            <a:ext cx="1163859" cy="7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idx="1" type="body"/>
          </p:nvPr>
        </p:nvSpPr>
        <p:spPr>
          <a:xfrm>
            <a:off x="464100" y="749800"/>
            <a:ext cx="8310600" cy="39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Not involved in billing now - user brings billing, we manage resources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Scale is critical (per month: ~2k active users, ~500 users running workflows and notebooks, ~500k workflows per month, &gt;10m CPU hours per month)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Provenance is critical to </a:t>
            </a:r>
            <a:r>
              <a:rPr lang="en" sz="1800"/>
              <a:t>reproducible</a:t>
            </a:r>
            <a:r>
              <a:rPr lang="en" sz="1800"/>
              <a:t> data science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en" sz="1800"/>
              <a:t>Authorization Domains to protect derived results</a:t>
            </a:r>
            <a:br>
              <a:rPr lang="en" sz="1800"/>
            </a:br>
            <a:endParaRPr sz="1800"/>
          </a:p>
        </p:txBody>
      </p:sp>
      <p:sp>
        <p:nvSpPr>
          <p:cNvPr id="262" name="Google Shape;262;p35"/>
          <p:cNvSpPr txBox="1"/>
          <p:nvPr>
            <p:ph type="title"/>
          </p:nvPr>
        </p:nvSpPr>
        <p:spPr>
          <a:xfrm>
            <a:off x="311703" y="14183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principles and considerations</a:t>
            </a:r>
            <a:endParaRPr/>
          </a:p>
        </p:txBody>
      </p:sp>
      <p:pic>
        <p:nvPicPr>
          <p:cNvPr id="263" name="Google Shape;2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115" y="2914649"/>
            <a:ext cx="6536297" cy="200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idx="4294967295" type="title"/>
          </p:nvPr>
        </p:nvSpPr>
        <p:spPr>
          <a:xfrm>
            <a:off x="2865664" y="1562271"/>
            <a:ext cx="3730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73AD4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rra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